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5" r:id="rId6"/>
    <p:sldId id="296" r:id="rId7"/>
    <p:sldId id="348" r:id="rId8"/>
    <p:sldId id="343" r:id="rId9"/>
    <p:sldId id="341" r:id="rId10"/>
    <p:sldId id="366" r:id="rId11"/>
    <p:sldId id="342" r:id="rId12"/>
    <p:sldId id="358" r:id="rId13"/>
    <p:sldId id="294" r:id="rId14"/>
    <p:sldId id="344" r:id="rId15"/>
    <p:sldId id="372" r:id="rId16"/>
    <p:sldId id="371" r:id="rId17"/>
    <p:sldId id="370" r:id="rId18"/>
    <p:sldId id="359" r:id="rId19"/>
    <p:sldId id="360" r:id="rId20"/>
    <p:sldId id="361" r:id="rId21"/>
    <p:sldId id="363" r:id="rId22"/>
    <p:sldId id="364" r:id="rId23"/>
    <p:sldId id="368" r:id="rId24"/>
    <p:sldId id="369" r:id="rId25"/>
    <p:sldId id="349" r:id="rId26"/>
    <p:sldId id="351" r:id="rId27"/>
    <p:sldId id="352" r:id="rId28"/>
    <p:sldId id="354" r:id="rId29"/>
    <p:sldId id="355" r:id="rId30"/>
    <p:sldId id="356" r:id="rId31"/>
    <p:sldId id="357" r:id="rId32"/>
    <p:sldId id="362" r:id="rId33"/>
    <p:sldId id="28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9/4/2025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9/4/2025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187491" y="720012"/>
            <a:ext cx="12192000" cy="1554617"/>
          </a:xfrm>
        </p:spPr>
        <p:txBody>
          <a:bodyPr>
            <a:noAutofit/>
          </a:bodyPr>
          <a:lstStyle/>
          <a:p>
            <a:pPr algn="ctr">
              <a:lnSpc>
                <a:spcPct val="150000"/>
              </a:lnSpc>
            </a:pPr>
            <a:r>
              <a:rPr lang="vi-VN"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ĐẠI HỌC TRÀ VINH</a:t>
            </a: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r>
              <a:rPr lang="vi-VN"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t>TRƯỜNG KỸ THUẬT VÀ CÔNG NGHỆ</a:t>
            </a: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br>
              <a:rPr lang="en-US" sz="2000" i="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rPr>
            </a:br>
            <a:endParaRPr lang="vi-VN" sz="2000" dirty="0">
              <a:solidFill>
                <a:schemeClr val="tx1">
                  <a:lumMod val="95000"/>
                  <a:lumOff val="5000"/>
                </a:schemeClr>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132347" y="2252957"/>
            <a:ext cx="12192000" cy="1145624"/>
          </a:xfrm>
        </p:spPr>
        <p:txBody>
          <a:bodyPr>
            <a:normAutofit/>
          </a:bodyPr>
          <a:lstStyle/>
          <a:p>
            <a:pPr algn="ctr">
              <a:lnSpc>
                <a:spcPct val="115000"/>
              </a:lnSpc>
            </a:pPr>
            <a:r>
              <a:rPr lang="en-US" sz="2000" b="1">
                <a:effectLst/>
                <a:latin typeface="Tahoma" panose="020B0604030504040204" pitchFamily="34" charset="0"/>
                <a:ea typeface="Tahoma" panose="020B0604030504040204" pitchFamily="34" charset="0"/>
                <a:cs typeface="Tahoma" panose="020B0604030504040204" pitchFamily="34" charset="0"/>
              </a:rPr>
              <a:t>XÂY DỰNG HỆ THỐNG QUẢN LÝ </a:t>
            </a:r>
            <a:endParaRPr lang="en-US" sz="2000">
              <a:effectLst/>
              <a:latin typeface="Tahoma" panose="020B0604030504040204" pitchFamily="34" charset="0"/>
              <a:ea typeface="Tahoma" panose="020B0604030504040204" pitchFamily="34" charset="0"/>
              <a:cs typeface="Tahoma" panose="020B0604030504040204" pitchFamily="34" charset="0"/>
            </a:endParaRPr>
          </a:p>
          <a:p>
            <a:pPr algn="ctr">
              <a:lnSpc>
                <a:spcPct val="115000"/>
              </a:lnSpc>
            </a:pPr>
            <a:r>
              <a:rPr lang="en-US" sz="20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2000">
              <a:effectLst/>
              <a:latin typeface="Tahoma" panose="020B0604030504040204" pitchFamily="34" charset="0"/>
              <a:ea typeface="Tahoma" panose="020B0604030504040204" pitchFamily="34" charset="0"/>
              <a:cs typeface="Tahoma" panose="020B0604030504040204" pitchFamily="34"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0" y="5735584"/>
            <a:ext cx="12192000" cy="553998"/>
          </a:xfrm>
          <a:prstGeom prst="rect">
            <a:avLst/>
          </a:prstGeom>
          <a:noFill/>
        </p:spPr>
        <p:txBody>
          <a:bodyPr wrap="square" rtlCol="0">
            <a:spAutoFit/>
          </a:bodyPr>
          <a:lstStyle/>
          <a:p>
            <a:pPr algn="ctr"/>
            <a:r>
              <a:rPr lang="en-US" sz="1500" b="1">
                <a:effectLst/>
                <a:latin typeface="Tahoma" panose="020B0604030504040204" pitchFamily="34" charset="0"/>
                <a:ea typeface="Tahoma" panose="020B0604030504040204" pitchFamily="34" charset="0"/>
                <a:cs typeface="Tahoma" panose="020B0604030504040204" pitchFamily="34" charset="0"/>
              </a:rPr>
              <a:t>Vĩnh Long, tháng 9 năm 2025</a:t>
            </a:r>
            <a:endParaRPr lang="vi-VN" sz="1500" b="1">
              <a:effectLst/>
              <a:latin typeface="Tahoma" panose="020B0604030504040204" pitchFamily="34" charset="0"/>
              <a:ea typeface="Tahoma" panose="020B0604030504040204" pitchFamily="34" charset="0"/>
              <a:cs typeface="Tahoma" panose="020B0604030504040204" pitchFamily="34" charset="0"/>
            </a:endParaRPr>
          </a:p>
          <a:p>
            <a:pPr algn="ctr"/>
            <a:endParaRPr lang="vi-VN" sz="1500" b="1">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blue and white logo&#10;&#10;AI-generated content may be incorrect.">
            <a:extLst>
              <a:ext uri="{FF2B5EF4-FFF2-40B4-BE49-F238E27FC236}">
                <a16:creationId xmlns:a16="http://schemas.microsoft.com/office/drawing/2014/main" id="{AD70C9C5-1F5D-358A-807A-6564E332482B}"/>
              </a:ext>
            </a:extLst>
          </p:cNvPr>
          <p:cNvPicPr>
            <a:picLocks noChangeAspect="1"/>
          </p:cNvPicPr>
          <p:nvPr/>
        </p:nvPicPr>
        <p:blipFill>
          <a:blip r:embed="rId2"/>
          <a:stretch>
            <a:fillRect/>
          </a:stretch>
        </p:blipFill>
        <p:spPr>
          <a:xfrm>
            <a:off x="903007" y="331250"/>
            <a:ext cx="1056421" cy="1056421"/>
          </a:xfrm>
          <a:prstGeom prst="rect">
            <a:avLst/>
          </a:prstGeom>
        </p:spPr>
      </p:pic>
      <p:sp>
        <p:nvSpPr>
          <p:cNvPr id="4" name="Tiêu đề phụ 2">
            <a:extLst>
              <a:ext uri="{FF2B5EF4-FFF2-40B4-BE49-F238E27FC236}">
                <a16:creationId xmlns:a16="http://schemas.microsoft.com/office/drawing/2014/main" id="{464B331D-6EEA-05F3-2D3A-57B60B25012B}"/>
              </a:ext>
            </a:extLst>
          </p:cNvPr>
          <p:cNvSpPr txBox="1">
            <a:spLocks/>
          </p:cNvSpPr>
          <p:nvPr/>
        </p:nvSpPr>
        <p:spPr>
          <a:xfrm>
            <a:off x="2826921" y="3580323"/>
            <a:ext cx="3839916" cy="11456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Sinh viên: </a:t>
            </a:r>
            <a:r>
              <a:rPr lang="en-US" sz="1400" b="1">
                <a:effectLst/>
                <a:latin typeface="Tahoma" panose="020B0604030504040204" pitchFamily="34" charset="0"/>
                <a:ea typeface="Tahoma" panose="020B0604030504040204" pitchFamily="34" charset="0"/>
                <a:cs typeface="Tahoma" panose="020B0604030504040204" pitchFamily="34" charset="0"/>
              </a:rPr>
              <a:t>Hồ Hoàng Phúc</a:t>
            </a:r>
            <a:endParaRPr lang="en-US" sz="14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Lớp: </a:t>
            </a:r>
            <a:r>
              <a:rPr lang="en-US" sz="1400" b="1">
                <a:effectLst/>
                <a:latin typeface="Tahoma" panose="020B0604030504040204" pitchFamily="34" charset="0"/>
                <a:ea typeface="Tahoma" panose="020B0604030504040204" pitchFamily="34" charset="0"/>
                <a:cs typeface="Tahoma" panose="020B0604030504040204" pitchFamily="34" charset="0"/>
              </a:rPr>
              <a:t>DA21TTA</a:t>
            </a: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MSSV: </a:t>
            </a:r>
            <a:r>
              <a:rPr lang="en-US" sz="1400" b="1">
                <a:effectLst/>
                <a:latin typeface="Tahoma" panose="020B0604030504040204" pitchFamily="34" charset="0"/>
                <a:ea typeface="Tahoma" panose="020B0604030504040204" pitchFamily="34" charset="0"/>
                <a:cs typeface="Tahoma" panose="020B0604030504040204" pitchFamily="34" charset="0"/>
              </a:rPr>
              <a:t>110121242</a:t>
            </a:r>
            <a:endParaRPr lang="en-US" sz="1400">
              <a:effectLst/>
              <a:latin typeface="Tahoma" panose="020B0604030504040204" pitchFamily="34" charset="0"/>
              <a:ea typeface="Tahoma" panose="020B0604030504040204" pitchFamily="34" charset="0"/>
              <a:cs typeface="Tahoma" panose="020B0604030504040204" pitchFamily="34" charset="0"/>
            </a:endParaRPr>
          </a:p>
          <a:p>
            <a:pPr marL="457200" algn="l">
              <a:lnSpc>
                <a:spcPct val="115000"/>
              </a:lnSpc>
            </a:pPr>
            <a:r>
              <a:rPr lang="en-US" sz="1400">
                <a:effectLst/>
                <a:latin typeface="Tahoma" panose="020B0604030504040204" pitchFamily="34" charset="0"/>
                <a:ea typeface="Tahoma" panose="020B0604030504040204" pitchFamily="34" charset="0"/>
                <a:cs typeface="Tahoma" panose="020B0604030504040204" pitchFamily="34" charset="0"/>
              </a:rPr>
              <a:t>GVHD: </a:t>
            </a:r>
            <a:r>
              <a:rPr lang="en-US" sz="1400" b="1">
                <a:effectLst/>
                <a:latin typeface="Tahoma" panose="020B0604030504040204" pitchFamily="34" charset="0"/>
                <a:ea typeface="Tahoma" panose="020B0604030504040204" pitchFamily="34" charset="0"/>
                <a:cs typeface="Tahoma" panose="020B0604030504040204" pitchFamily="34" charset="0"/>
              </a:rPr>
              <a:t>ThS. Phạm Thị Trúc Mai</a:t>
            </a:r>
            <a:endParaRPr lang="en-US" sz="1400">
              <a:effectLst/>
              <a:latin typeface="Tahoma" panose="020B0604030504040204" pitchFamily="34" charset="0"/>
              <a:ea typeface="Tahoma" panose="020B0604030504040204" pitchFamily="34" charset="0"/>
              <a:cs typeface="Tahoma" panose="020B0604030504040204" pitchFamily="34" charset="0"/>
            </a:endParaRPr>
          </a:p>
          <a:p>
            <a:pPr algn="l">
              <a:lnSpc>
                <a:spcPct val="115000"/>
              </a:lnSpc>
            </a:pP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50233B4-C8E3-854B-8BEE-DE490FD0CECD}"/>
              </a:ext>
            </a:extLst>
          </p:cNvPr>
          <p:cNvSpPr txBox="1"/>
          <p:nvPr/>
        </p:nvSpPr>
        <p:spPr>
          <a:xfrm>
            <a:off x="3201903" y="1864196"/>
            <a:ext cx="6163176" cy="410433"/>
          </a:xfrm>
          <a:prstGeom prst="rect">
            <a:avLst/>
          </a:prstGeom>
          <a:noFill/>
        </p:spPr>
        <p:txBody>
          <a:bodyPr wrap="square">
            <a:spAutoFit/>
          </a:bodyPr>
          <a:lstStyle/>
          <a:p>
            <a:pPr algn="ctr">
              <a:lnSpc>
                <a:spcPct val="115000"/>
              </a:lnSpc>
              <a:spcBef>
                <a:spcPts val="1000"/>
              </a:spcBef>
            </a:pPr>
            <a:r>
              <a:rPr lang="en-US" sz="2000" b="1">
                <a:solidFill>
                  <a:schemeClr val="accent6"/>
                </a:solidFill>
                <a:latin typeface="Tahoma" panose="020B0604030504040204" pitchFamily="34" charset="0"/>
                <a:ea typeface="Tahoma" panose="020B0604030504040204" pitchFamily="34" charset="0"/>
                <a:cs typeface="Tahoma" panose="020B0604030504040204" pitchFamily="34" charset="0"/>
              </a:rPr>
              <a:t>KHÓA LUẬN TỐT NGHIỆP</a:t>
            </a:r>
          </a:p>
        </p:txBody>
      </p:sp>
      <p:pic>
        <p:nvPicPr>
          <p:cNvPr id="9" name="Picture 8" descr="A group of vases and a cup&#10;&#10;AI-generated content may be incorrect.">
            <a:extLst>
              <a:ext uri="{FF2B5EF4-FFF2-40B4-BE49-F238E27FC236}">
                <a16:creationId xmlns:a16="http://schemas.microsoft.com/office/drawing/2014/main" id="{CA6846E2-9E65-BF86-CF31-906477AEC1A8}"/>
              </a:ext>
            </a:extLst>
          </p:cNvPr>
          <p:cNvPicPr>
            <a:picLocks noChangeAspect="1"/>
          </p:cNvPicPr>
          <p:nvPr/>
        </p:nvPicPr>
        <p:blipFill>
          <a:blip r:embed="rId3"/>
          <a:stretch>
            <a:fillRect/>
          </a:stretch>
        </p:blipFill>
        <p:spPr>
          <a:xfrm>
            <a:off x="8627960" y="3358950"/>
            <a:ext cx="1809834" cy="1809834"/>
          </a:xfrm>
          <a:prstGeom prst="rect">
            <a:avLst/>
          </a:prstGeom>
        </p:spPr>
      </p:pic>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551947" y="1456296"/>
            <a:ext cx="7640053" cy="168890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a:xfrm>
            <a:off x="11194169" y="6217920"/>
            <a:ext cx="485438"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9</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8C00B07B-4EB3-E2DF-FCFA-CBABF2F918FE}"/>
              </a:ext>
            </a:extLst>
          </p:cNvPr>
          <p:cNvSpPr txBox="1">
            <a:spLocks/>
          </p:cNvSpPr>
          <p:nvPr/>
        </p:nvSpPr>
        <p:spPr>
          <a:xfrm>
            <a:off x="-544069" y="6537325"/>
            <a:ext cx="556558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0</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2.1 </a:t>
            </a:r>
            <a:r>
              <a:rPr lang="en-US">
                <a:latin typeface="Tahoma" panose="020B0604030504040204" pitchFamily="34" charset="0"/>
                <a:ea typeface="Tahoma" panose="020B0604030504040204" pitchFamily="34" charset="0"/>
                <a:cs typeface="Tahoma" panose="020B0604030504040204" pitchFamily="34" charset="0"/>
              </a:rPr>
              <a:t>Mô tả hệ thống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4789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3635" y="1512341"/>
            <a:ext cx="10568239" cy="3735446"/>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quản lý chuỗi cung ứng ngành gốm sứ Việt Nam là một nền tảng trực tuyến cho phép các bên tham gia như </a:t>
            </a:r>
            <a:r>
              <a:rPr lang="vi-VN" sz="1600" b="1">
                <a:latin typeface="Tahoma" panose="020B0604030504040204" pitchFamily="34" charset="0"/>
                <a:ea typeface="Tahoma" panose="020B0604030504040204" pitchFamily="34" charset="0"/>
                <a:cs typeface="Tahoma" panose="020B0604030504040204" pitchFamily="34" charset="0"/>
              </a:rPr>
              <a:t>doanh nghiệp sản xuất, nhà cung cấp </a:t>
            </a:r>
            <a:r>
              <a:rPr lang="en-US" sz="1600" b="1">
                <a:latin typeface="Tahoma" panose="020B0604030504040204" pitchFamily="34" charset="0"/>
                <a:ea typeface="Tahoma" panose="020B0604030504040204" pitchFamily="34" charset="0"/>
                <a:cs typeface="Tahoma" panose="020B0604030504040204" pitchFamily="34" charset="0"/>
              </a:rPr>
              <a:t>vật</a:t>
            </a:r>
            <a:r>
              <a:rPr lang="vi-VN" sz="1600" b="1">
                <a:latin typeface="Tahoma" panose="020B0604030504040204" pitchFamily="34" charset="0"/>
                <a:ea typeface="Tahoma" panose="020B0604030504040204" pitchFamily="34" charset="0"/>
                <a:cs typeface="Tahoma" panose="020B0604030504040204" pitchFamily="34" charset="0"/>
              </a:rPr>
              <a:t> liệu, đơn vị vận chuyển</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b="1">
                <a:latin typeface="Tahoma" panose="020B0604030504040204" pitchFamily="34" charset="0"/>
                <a:ea typeface="Tahoma" panose="020B0604030504040204" pitchFamily="34" charset="0"/>
                <a:cs typeface="Tahoma" panose="020B0604030504040204" pitchFamily="34" charset="0"/>
              </a:rPr>
              <a:t>và khách hàng</a:t>
            </a:r>
            <a:r>
              <a:rPr lang="vi-VN" sz="1600">
                <a:latin typeface="Tahoma" panose="020B0604030504040204" pitchFamily="34" charset="0"/>
                <a:ea typeface="Tahoma" panose="020B0604030504040204" pitchFamily="34" charset="0"/>
                <a:cs typeface="Tahoma" panose="020B0604030504040204" pitchFamily="34" charset="0"/>
              </a:rPr>
              <a:t> phối hợp nhịp nhàng trong toàn bộ quá trình từ cung ứng nguyên liệu, sản xuất, lưu kho, vận chuyển đến phân phối và tiêu thụ sản phẩm gốm sứ.</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Hệ thống không chỉ hỗ trợ các chức năng quản lý cơ bản như quản lý tồn kho, theo dõi đơn hàng, điều phối vận chuyển mà còn cung cấp </a:t>
            </a:r>
            <a:r>
              <a:rPr lang="vi-VN" sz="1600" b="1">
                <a:latin typeface="Tahoma" panose="020B0604030504040204" pitchFamily="34" charset="0"/>
                <a:ea typeface="Tahoma" panose="020B0604030504040204" pitchFamily="34" charset="0"/>
                <a:cs typeface="Tahoma" panose="020B0604030504040204" pitchFamily="34" charset="0"/>
              </a:rPr>
              <a:t>công cụ phân tích dữ liệu và báo cáo trực quan</a:t>
            </a:r>
            <a:r>
              <a:rPr lang="vi-VN" sz="1600">
                <a:latin typeface="Tahoma" panose="020B0604030504040204" pitchFamily="34" charset="0"/>
                <a:ea typeface="Tahoma" panose="020B0604030504040204" pitchFamily="34" charset="0"/>
                <a:cs typeface="Tahoma" panose="020B0604030504040204" pitchFamily="34" charset="0"/>
              </a:rPr>
              <a:t>, giúp nhà quản trị nắm bắt toàn cảnh hoạt động, phát hiện sớm rủi ro và đưa ra quyết định kịp thời.</a:t>
            </a:r>
          </a:p>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Về công nghệ, hệ thống được xây dựng trên nền tảng web với </a:t>
            </a:r>
            <a:r>
              <a:rPr lang="vi-VN" sz="1600" b="1">
                <a:latin typeface="Tahoma" panose="020B0604030504040204" pitchFamily="34" charset="0"/>
                <a:ea typeface="Tahoma" panose="020B0604030504040204" pitchFamily="34" charset="0"/>
                <a:cs typeface="Tahoma" panose="020B0604030504040204" pitchFamily="34" charset="0"/>
              </a:rPr>
              <a:t>Node.js, Express.js, React.js, MySQL</a:t>
            </a:r>
            <a:r>
              <a:rPr lang="en-US" sz="1600" b="1">
                <a:latin typeface="Tahoma" panose="020B0604030504040204" pitchFamily="34" charset="0"/>
                <a:ea typeface="Tahoma" panose="020B0604030504040204" pitchFamily="34" charset="0"/>
                <a:cs typeface="Tahoma" panose="020B0604030504040204" pitchFamily="34" charset="0"/>
              </a:rPr>
              <a:t>. </a:t>
            </a:r>
            <a:r>
              <a:rPr lang="vi-VN" sz="1600">
                <a:latin typeface="Tahoma" panose="020B0604030504040204" pitchFamily="34" charset="0"/>
                <a:ea typeface="Tahoma" panose="020B0604030504040204" pitchFamily="34" charset="0"/>
                <a:cs typeface="Tahoma" panose="020B0604030504040204" pitchFamily="34" charset="0"/>
              </a:rPr>
              <a:t>Đồng thời, hệ thống sử dụng kiến trúc </a:t>
            </a:r>
            <a:r>
              <a:rPr lang="vi-VN" sz="1600" b="1">
                <a:latin typeface="Tahoma" panose="020B0604030504040204" pitchFamily="34" charset="0"/>
                <a:ea typeface="Tahoma" panose="020B0604030504040204" pitchFamily="34" charset="0"/>
                <a:cs typeface="Tahoma" panose="020B0604030504040204" pitchFamily="34" charset="0"/>
              </a:rPr>
              <a:t>API RESTful</a:t>
            </a:r>
            <a:r>
              <a:rPr lang="vi-VN" sz="1600">
                <a:latin typeface="Tahoma" panose="020B0604030504040204" pitchFamily="34" charset="0"/>
                <a:ea typeface="Tahoma" panose="020B0604030504040204" pitchFamily="34" charset="0"/>
                <a:cs typeface="Tahoma" panose="020B0604030504040204" pitchFamily="34" charset="0"/>
              </a:rPr>
              <a:t> để đảm bảo khả năng kết nối linh hoạt và an toàn giữa các thành phần. </a:t>
            </a:r>
          </a:p>
        </p:txBody>
      </p:sp>
    </p:spTree>
    <p:extLst>
      <p:ext uri="{BB962C8B-B14F-4D97-AF65-F5344CB8AC3E}">
        <p14:creationId xmlns:p14="http://schemas.microsoft.com/office/powerpoint/2010/main" val="70601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11</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2.2 </a:t>
            </a:r>
            <a:r>
              <a:rPr lang="en-US">
                <a:latin typeface="Tahoma" panose="020B0604030504040204" pitchFamily="34" charset="0"/>
                <a:ea typeface="Tahoma" panose="020B0604030504040204" pitchFamily="34" charset="0"/>
                <a:cs typeface="Tahoma" panose="020B0604030504040204" pitchFamily="34" charset="0"/>
              </a:rPr>
              <a:t>Mô tả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91102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602637" y="1407781"/>
            <a:ext cx="5781425" cy="3854004"/>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Doanh nghiệp sản xuất</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nguyên vật liệu (nhập – xuất – tồn).</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Lập kế hoạch và theo dõi tiến độ sản xuất.</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kho thành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danh mục sản phẩm gốm sứ (giá bán, thông tin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Nhà cung cấp nguyên liệu</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thông tin nguyên liệu (số lượng, chất lượng, giá cả).</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Xác nhận và theo dõi đơn hàng nguyên liệu.</a:t>
            </a:r>
          </a:p>
        </p:txBody>
      </p:sp>
      <p:sp>
        <p:nvSpPr>
          <p:cNvPr id="6" name="TextBox 5">
            <a:extLst>
              <a:ext uri="{FF2B5EF4-FFF2-40B4-BE49-F238E27FC236}">
                <a16:creationId xmlns:a16="http://schemas.microsoft.com/office/drawing/2014/main" id="{33B17C75-F3FB-F701-1792-E33A61422697}"/>
              </a:ext>
            </a:extLst>
          </p:cNvPr>
          <p:cNvSpPr txBox="1"/>
          <p:nvPr/>
        </p:nvSpPr>
        <p:spPr>
          <a:xfrm>
            <a:off x="6432830" y="1407781"/>
            <a:ext cx="6367712" cy="4892750"/>
          </a:xfrm>
          <a:prstGeom prst="rect">
            <a:avLst/>
          </a:prstGeom>
          <a:noFill/>
        </p:spPr>
        <p:txBody>
          <a:bodyPr wrap="square">
            <a:spAutoFit/>
          </a:bodyPr>
          <a:lstStyle/>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Đơn vị vận chuyển</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Tiếp nhận lệnh giao hàng.</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Cập nhật trạng thái vận chuyển theo thời gian thực.</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Đại lý phân phối</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hàng sản phẩm gốm từ doanh nghiệp.</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Quản lý nhập – xuất sản phẩm.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doanh số bán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Khách hàng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Xem thông tin sản phẩm (giá, mô tả, tình trạng kho).</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Đặt đơn hàng sản phẩm gốm.</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Theo dõi tình trạng đơn hàng và lịch sử giao dịch.</a:t>
            </a: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Thực hiện thanh toán và xác nhận nhận hàng.</a:t>
            </a:r>
          </a:p>
          <a:p>
            <a:pPr>
              <a:lnSpc>
                <a:spcPct val="150000"/>
              </a:lnSpc>
            </a:pPr>
            <a:r>
              <a:rPr lang="en-US" sz="1500" b="1">
                <a:latin typeface="Tahoma" panose="020B0604030504040204" pitchFamily="34" charset="0"/>
                <a:ea typeface="Tahoma" panose="020B0604030504040204" pitchFamily="34" charset="0"/>
                <a:cs typeface="Tahoma" panose="020B0604030504040204" pitchFamily="34" charset="0"/>
              </a:rPr>
              <a:t>- </a:t>
            </a:r>
            <a:r>
              <a:rPr lang="vi-VN" sz="1500" b="1">
                <a:latin typeface="Tahoma" panose="020B0604030504040204" pitchFamily="34" charset="0"/>
                <a:ea typeface="Tahoma" panose="020B0604030504040204" pitchFamily="34" charset="0"/>
                <a:cs typeface="Tahoma" panose="020B0604030504040204" pitchFamily="34" charset="0"/>
              </a:rPr>
              <a:t>Quản trị hệ thống</a:t>
            </a:r>
            <a:endParaRPr lang="vi-VN" sz="150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1500">
                <a:latin typeface="Tahoma" panose="020B0604030504040204" pitchFamily="34" charset="0"/>
                <a:ea typeface="Tahoma" panose="020B0604030504040204" pitchFamily="34" charset="0"/>
                <a:cs typeface="Tahoma" panose="020B0604030504040204" pitchFamily="34" charset="0"/>
              </a:rPr>
              <a:t>- </a:t>
            </a:r>
            <a:r>
              <a:rPr lang="vi-VN" sz="1500">
                <a:latin typeface="Tahoma" panose="020B0604030504040204" pitchFamily="34" charset="0"/>
                <a:ea typeface="Tahoma" panose="020B0604030504040204" pitchFamily="34" charset="0"/>
                <a:cs typeface="Tahoma" panose="020B0604030504040204" pitchFamily="34" charset="0"/>
              </a:rPr>
              <a:t>Tạo, quản lý và phân quyền tài khoản người dùng.</a:t>
            </a:r>
          </a:p>
        </p:txBody>
      </p:sp>
    </p:spTree>
    <p:extLst>
      <p:ext uri="{BB962C8B-B14F-4D97-AF65-F5344CB8AC3E}">
        <p14:creationId xmlns:p14="http://schemas.microsoft.com/office/powerpoint/2010/main" val="242103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12</a:t>
            </a:r>
          </a:p>
        </p:txBody>
      </p:sp>
      <p:sp>
        <p:nvSpPr>
          <p:cNvPr id="7" name="TextBox 6">
            <a:extLst>
              <a:ext uri="{FF2B5EF4-FFF2-40B4-BE49-F238E27FC236}">
                <a16:creationId xmlns:a16="http://schemas.microsoft.com/office/drawing/2014/main" id="{43E839F1-59AE-F9A3-34E2-4EEF3565FE64}"/>
              </a:ext>
            </a:extLst>
          </p:cNvPr>
          <p:cNvSpPr txBox="1"/>
          <p:nvPr/>
        </p:nvSpPr>
        <p:spPr>
          <a:xfrm>
            <a:off x="602637" y="943615"/>
            <a:ext cx="3638866" cy="46416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2.3 </a:t>
            </a:r>
            <a:r>
              <a:rPr lang="en-US">
                <a:latin typeface="Tahoma" panose="020B0604030504040204" pitchFamily="34" charset="0"/>
                <a:ea typeface="Tahoma" panose="020B0604030504040204" pitchFamily="34" charset="0"/>
                <a:cs typeface="Tahoma" panose="020B0604030504040204" pitchFamily="34" charset="0"/>
              </a:rPr>
              <a:t>Mô tả phi chức năng</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81647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D97C60D0-8270-CBD8-7B70-09F623EF6DF5}"/>
              </a:ext>
            </a:extLst>
          </p:cNvPr>
          <p:cNvSpPr txBox="1"/>
          <p:nvPr/>
        </p:nvSpPr>
        <p:spPr>
          <a:xfrm>
            <a:off x="811881" y="1377788"/>
            <a:ext cx="4560220" cy="4619663"/>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Bảo mật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Áp dụng mã hóa dữ liệu và xác thực người dùng bằng JWT.</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Phân quyền truy cập chặt chẽ theo vai trò.</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Hiệu suất</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tốc độ xử lý và phản hồi nhanh ngay cả khi có nhiều người dùng truy cập đồng thời.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Tối ưu hóa cơ sở dữ liệu MySQL để giảm độ trễ truy vấn.</a:t>
            </a:r>
          </a:p>
        </p:txBody>
      </p:sp>
      <p:sp>
        <p:nvSpPr>
          <p:cNvPr id="6" name="TextBox 5">
            <a:extLst>
              <a:ext uri="{FF2B5EF4-FFF2-40B4-BE49-F238E27FC236}">
                <a16:creationId xmlns:a16="http://schemas.microsoft.com/office/drawing/2014/main" id="{0F7D5013-0D72-8959-5592-5C3F3DA928EB}"/>
              </a:ext>
            </a:extLst>
          </p:cNvPr>
          <p:cNvSpPr txBox="1"/>
          <p:nvPr/>
        </p:nvSpPr>
        <p:spPr>
          <a:xfrm>
            <a:off x="5581345" y="1407781"/>
            <a:ext cx="6367712" cy="5021888"/>
          </a:xfrm>
          <a:prstGeom prst="rect">
            <a:avLst/>
          </a:prstGeom>
          <a:noFill/>
        </p:spPr>
        <p:txBody>
          <a:bodyPr wrap="square">
            <a:spAutoFit/>
          </a:bodyPr>
          <a:lstStyle/>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Tính tương thích</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Hỗ trợ nhiều trình duyệt web (Chrome, Firefox, Edge…).</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Khả năng duy trì</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Cấu trúc hệ thống dễ bảo trì, nâng cấp và chỉnh sửa.</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Có cơ chế sao lưu và phục hồi dữ liệu khi xảy ra sự cố.</a:t>
            </a:r>
          </a:p>
          <a:p>
            <a:pPr>
              <a:lnSpc>
                <a:spcPct val="150000"/>
              </a:lnSpc>
            </a:pPr>
            <a:r>
              <a:rPr lang="en-US" b="1">
                <a:latin typeface="Tahoma" panose="020B0604030504040204" pitchFamily="34" charset="0"/>
                <a:ea typeface="Tahoma" panose="020B0604030504040204" pitchFamily="34" charset="0"/>
                <a:cs typeface="Tahoma" panose="020B0604030504040204" pitchFamily="34" charset="0"/>
              </a:rPr>
              <a:t>- </a:t>
            </a:r>
            <a:r>
              <a:rPr lang="vi-VN" b="1">
                <a:latin typeface="Tahoma" panose="020B0604030504040204" pitchFamily="34" charset="0"/>
                <a:ea typeface="Tahoma" panose="020B0604030504040204" pitchFamily="34" charset="0"/>
                <a:cs typeface="Tahoma" panose="020B0604030504040204" pitchFamily="34" charset="0"/>
              </a:rPr>
              <a:t>Trải nghiệm người dùng</a:t>
            </a:r>
            <a:endParaRPr lang="vi-VN">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Giao diện thân thiện, trực quan, dễ sử dụng nhờ React.js và MUI.</a:t>
            </a:r>
          </a:p>
          <a:p>
            <a:pPr marL="742950" lvl="1" indent="-285750">
              <a:lnSpc>
                <a:spcPct val="150000"/>
              </a:lnSpc>
              <a:buFont typeface="Arial" panose="020B0604020202020204" pitchFamily="34" charset="0"/>
              <a:buChar char="•"/>
            </a:pPr>
            <a:r>
              <a:rPr lang="vi-VN">
                <a:latin typeface="Tahoma" panose="020B0604030504040204" pitchFamily="34" charset="0"/>
                <a:ea typeface="Tahoma" panose="020B0604030504040204" pitchFamily="34" charset="0"/>
                <a:cs typeface="Tahoma" panose="020B0604030504040204" pitchFamily="34" charset="0"/>
              </a:rPr>
              <a:t>Đảm bảo mọi đối tượng người dùng, kể cả không chuyên về công nghệ, có thể thao tác dễ dàng.</a:t>
            </a:r>
          </a:p>
        </p:txBody>
      </p:sp>
    </p:spTree>
    <p:extLst>
      <p:ext uri="{BB962C8B-B14F-4D97-AF65-F5344CB8AC3E}">
        <p14:creationId xmlns:p14="http://schemas.microsoft.com/office/powerpoint/2010/main" val="266474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a:xfrm>
            <a:off x="11194169" y="6217920"/>
            <a:ext cx="527250"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13</a:t>
            </a:r>
          </a:p>
        </p:txBody>
      </p:sp>
      <p:sp>
        <p:nvSpPr>
          <p:cNvPr id="7" name="TextBox 6">
            <a:extLst>
              <a:ext uri="{FF2B5EF4-FFF2-40B4-BE49-F238E27FC236}">
                <a16:creationId xmlns:a16="http://schemas.microsoft.com/office/drawing/2014/main" id="{43E839F1-59AE-F9A3-34E2-4EEF3565FE64}"/>
              </a:ext>
            </a:extLst>
          </p:cNvPr>
          <p:cNvSpPr txBox="1"/>
          <p:nvPr/>
        </p:nvSpPr>
        <p:spPr>
          <a:xfrm>
            <a:off x="583510" y="943615"/>
            <a:ext cx="4183655"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2.4 Mô hình</a:t>
            </a:r>
            <a:r>
              <a:rPr lang="en-US">
                <a:latin typeface="Tahoma" panose="020B0604030504040204" pitchFamily="34" charset="0"/>
                <a:ea typeface="Tahoma" panose="020B0604030504040204" pitchFamily="34" charset="0"/>
                <a:cs typeface="Tahoma" panose="020B0604030504040204" pitchFamily="34" charset="0"/>
              </a:rPr>
              <a:t> thực thể kết hợp</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737064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604495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498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05E9-00BF-47E2-9B83-D30F2A78CE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8C0E-8815-F60E-BA90-36FA511F6194}"/>
              </a:ext>
            </a:extLst>
          </p:cNvPr>
          <p:cNvSpPr>
            <a:spLocks noGrp="1"/>
          </p:cNvSpPr>
          <p:nvPr>
            <p:ph type="sldNum" sz="quarter" idx="12"/>
          </p:nvPr>
        </p:nvSpPr>
        <p:spPr/>
        <p:txBody>
          <a:bodyPr/>
          <a:lstStyle/>
          <a:p>
            <a:r>
              <a:rPr lang="en-US"/>
              <a:t>14</a:t>
            </a:r>
          </a:p>
        </p:txBody>
      </p:sp>
      <p:pic>
        <p:nvPicPr>
          <p:cNvPr id="8" name="Picture 7">
            <a:extLst>
              <a:ext uri="{FF2B5EF4-FFF2-40B4-BE49-F238E27FC236}">
                <a16:creationId xmlns:a16="http://schemas.microsoft.com/office/drawing/2014/main" id="{9BE79247-1B54-1123-D28B-B3A4C626A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82" y="589915"/>
            <a:ext cx="12047568" cy="5678170"/>
          </a:xfrm>
          <a:prstGeom prst="rect">
            <a:avLst/>
          </a:prstGeom>
          <a:noFill/>
          <a:ln>
            <a:noFill/>
          </a:ln>
        </p:spPr>
      </p:pic>
    </p:spTree>
    <p:extLst>
      <p:ext uri="{BB962C8B-B14F-4D97-AF65-F5344CB8AC3E}">
        <p14:creationId xmlns:p14="http://schemas.microsoft.com/office/powerpoint/2010/main" val="306105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a:xfrm>
            <a:off x="11194169" y="6217920"/>
            <a:ext cx="543172"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15</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430999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2.5 Mô hình</a:t>
            </a:r>
            <a:r>
              <a:rPr lang="en-US">
                <a:latin typeface="Tahoma" panose="020B0604030504040204" pitchFamily="34" charset="0"/>
                <a:ea typeface="Tahoma" panose="020B0604030504040204" pitchFamily="34" charset="0"/>
                <a:cs typeface="Tahoma" panose="020B0604030504040204" pitchFamily="34" charset="0"/>
              </a:rPr>
              <a:t> vật lý</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593229"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935095" y="6557471"/>
            <a:ext cx="62275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810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194169" y="6298880"/>
            <a:ext cx="458592" cy="365125"/>
          </a:xfrm>
        </p:spPr>
        <p:txBody>
          <a:bodyPr/>
          <a:lstStyle/>
          <a:p>
            <a:r>
              <a:rPr lang="en-US"/>
              <a:t>16</a:t>
            </a:r>
          </a:p>
        </p:txBody>
      </p:sp>
      <p:pic>
        <p:nvPicPr>
          <p:cNvPr id="2" name="Picture 1">
            <a:extLst>
              <a:ext uri="{FF2B5EF4-FFF2-40B4-BE49-F238E27FC236}">
                <a16:creationId xmlns:a16="http://schemas.microsoft.com/office/drawing/2014/main" id="{CA1014EA-9DE8-DC64-4D40-F95C6C6B96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376557"/>
            <a:ext cx="12191999" cy="6104886"/>
          </a:xfrm>
          <a:prstGeom prst="rect">
            <a:avLst/>
          </a:prstGeom>
          <a:noFill/>
          <a:ln>
            <a:noFill/>
          </a:ln>
        </p:spPr>
      </p:pic>
    </p:spTree>
    <p:extLst>
      <p:ext uri="{BB962C8B-B14F-4D97-AF65-F5344CB8AC3E}">
        <p14:creationId xmlns:p14="http://schemas.microsoft.com/office/powerpoint/2010/main" val="113587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17</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2.6 </a:t>
            </a:r>
            <a:r>
              <a:rPr lang="en-US">
                <a:latin typeface="Tahoma" panose="020B0604030504040204" pitchFamily="34" charset="0"/>
                <a:ea typeface="Tahoma" panose="020B0604030504040204" pitchFamily="34" charset="0"/>
                <a:cs typeface="Tahoma" panose="020B0604030504040204" pitchFamily="34" charset="0"/>
              </a:rPr>
              <a:t>Lược đồ cơ sở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7472913"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233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185986BB-3F9F-B5CE-712B-EC34B08CD5EA}"/>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18</a:t>
            </a:r>
          </a:p>
        </p:txBody>
      </p:sp>
    </p:spTree>
    <p:extLst>
      <p:ext uri="{BB962C8B-B14F-4D97-AF65-F5344CB8AC3E}">
        <p14:creationId xmlns:p14="http://schemas.microsoft.com/office/powerpoint/2010/main" val="114071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Tahoma" panose="020B0604030504040204" pitchFamily="34" charset="0"/>
                <a:ea typeface="Tahoma" panose="020B0604030504040204" pitchFamily="34" charset="0"/>
                <a:cs typeface="Tahoma" panose="020B0604030504040204" pitchFamily="34" charset="0"/>
              </a:rPr>
              <a:t>NỘI DUNG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1.CƠ SỞ LÝ THUYẾT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 HIỆN THỰC HÓA NGHIÊN CỨU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4. KẾT LUẬN VÀ PHÁT TRIỂN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1</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EE267D8D-BCC2-C252-F44F-3D304B8D826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19</a:t>
            </a:r>
          </a:p>
        </p:txBody>
      </p:sp>
      <p:sp>
        <p:nvSpPr>
          <p:cNvPr id="7" name="TextBox 6">
            <a:extLst>
              <a:ext uri="{FF2B5EF4-FFF2-40B4-BE49-F238E27FC236}">
                <a16:creationId xmlns:a16="http://schemas.microsoft.com/office/drawing/2014/main" id="{5B4061A7-A0B9-012A-3F5B-0561034CCA9B}"/>
              </a:ext>
            </a:extLst>
          </p:cNvPr>
          <p:cNvSpPr txBox="1"/>
          <p:nvPr/>
        </p:nvSpPr>
        <p:spPr>
          <a:xfrm>
            <a:off x="583510" y="943615"/>
            <a:ext cx="7062557" cy="451406"/>
          </a:xfrm>
          <a:prstGeom prst="rect">
            <a:avLst/>
          </a:prstGeom>
          <a:noFill/>
        </p:spPr>
        <p:txBody>
          <a:bodyPr wrap="square">
            <a:spAutoFit/>
          </a:bodyPr>
          <a:lstStyle/>
          <a:p>
            <a:pPr>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2.</a:t>
            </a:r>
            <a:r>
              <a:rPr lang="en-US">
                <a:latin typeface="Tahoma" panose="020B0604030504040204" pitchFamily="34" charset="0"/>
                <a:ea typeface="Tahoma" panose="020B0604030504040204" pitchFamily="34" charset="0"/>
                <a:cs typeface="Tahoma" panose="020B0604030504040204" pitchFamily="34" charset="0"/>
              </a:rPr>
              <a:t>7</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M</a:t>
            </a:r>
            <a:r>
              <a:rPr lang="en-US" sz="1800">
                <a:effectLst/>
                <a:latin typeface="Tahoma" panose="020B0604030504040204" pitchFamily="34" charset="0"/>
                <a:ea typeface="Tahoma" panose="020B0604030504040204" pitchFamily="34" charset="0"/>
                <a:cs typeface="Tahoma" panose="020B0604030504040204" pitchFamily="34" charset="0"/>
              </a:rPr>
              <a:t>ô hình đề xuất quản lý chuỗi cung ứng ngành gốm sứ </a:t>
            </a: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8" y="300529"/>
            <a:ext cx="7641355"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Tahoma" panose="020B0604030504040204" pitchFamily="34" charset="0"/>
                <a:ea typeface="Tahoma" panose="020B0604030504040204" pitchFamily="34" charset="0"/>
                <a:cs typeface="Tahoma" panose="020B0604030504040204" pitchFamily="34" charset="0"/>
              </a:rPr>
              <a:t>2. PHÂN TÍCH THIẾT KẾ HỆ THỐNG</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540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F7604A64-2BFF-84CF-E97D-72F84ECFD5CC}"/>
              </a:ext>
            </a:extLst>
          </p:cNvPr>
          <p:cNvPicPr>
            <a:picLocks noChangeAspect="1"/>
          </p:cNvPicPr>
          <p:nvPr/>
        </p:nvPicPr>
        <p:blipFill>
          <a:blip r:embed="rId2"/>
          <a:stretch>
            <a:fillRect/>
          </a:stretch>
        </p:blipFill>
        <p:spPr>
          <a:xfrm>
            <a:off x="4011" y="0"/>
            <a:ext cx="12187989" cy="6858000"/>
          </a:xfrm>
          <a:prstGeom prst="rect">
            <a:avLst/>
          </a:prstGeom>
        </p:spPr>
      </p:pic>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r>
              <a:rPr lang="en-US"/>
              <a:t>20</a:t>
            </a:r>
          </a:p>
        </p:txBody>
      </p:sp>
    </p:spTree>
    <p:extLst>
      <p:ext uri="{BB962C8B-B14F-4D97-AF65-F5344CB8AC3E}">
        <p14:creationId xmlns:p14="http://schemas.microsoft.com/office/powerpoint/2010/main" val="575346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4644190" y="2422456"/>
            <a:ext cx="7547810" cy="877486"/>
          </a:xfrm>
        </p:spPr>
        <p:txBody>
          <a:bodyPr/>
          <a:lstStyle/>
          <a:p>
            <a:r>
              <a:rPr lang="en-US" sz="32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a:xfrm>
            <a:off x="11210675" y="6217920"/>
            <a:ext cx="442085" cy="365125"/>
          </a:xfrm>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21</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5C52D7F-4AD7-AF1A-6C3A-F06DB7A3EDA9}"/>
              </a:ext>
            </a:extLst>
          </p:cNvPr>
          <p:cNvSpPr txBox="1">
            <a:spLocks/>
          </p:cNvSpPr>
          <p:nvPr/>
        </p:nvSpPr>
        <p:spPr>
          <a:xfrm>
            <a:off x="-354815" y="6537325"/>
            <a:ext cx="5068539"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85AD-C548-D99B-C63A-1C16852F36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F1F42E-B967-4F01-DA96-11C877630FDA}"/>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22</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63BEFE1A-AAF0-4BE8-AD41-893C5E1FB4ED}"/>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90CC04CB-8F9B-EB90-1AD2-6E3BF0BDFBA2}"/>
              </a:ext>
            </a:extLst>
          </p:cNvPr>
          <p:cNvSpPr txBox="1"/>
          <p:nvPr/>
        </p:nvSpPr>
        <p:spPr>
          <a:xfrm>
            <a:off x="469231" y="835165"/>
            <a:ext cx="9585723" cy="411459"/>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3.1 Giao diện</a:t>
            </a:r>
            <a:r>
              <a:rPr lang="en-US" sz="1600">
                <a:latin typeface="Tahoma" panose="020B0604030504040204" pitchFamily="34" charset="0"/>
                <a:ea typeface="Tahoma" panose="020B0604030504040204" pitchFamily="34" charset="0"/>
                <a:cs typeface="Tahoma" panose="020B0604030504040204" pitchFamily="34" charset="0"/>
              </a:rPr>
              <a:t> trang chủ </a:t>
            </a:r>
            <a:endParaRPr lang="en-US" sz="1600">
              <a:effectLst/>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4E3B2531-4EF6-B86A-F187-4FEBC66F9C60}"/>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6650A108-9682-710E-9F76-D2F2578BA6B7}"/>
              </a:ext>
            </a:extLst>
          </p:cNvPr>
          <p:cNvPicPr>
            <a:picLocks noChangeAspect="1"/>
          </p:cNvPicPr>
          <p:nvPr/>
        </p:nvPicPr>
        <p:blipFill>
          <a:blip r:embed="rId2"/>
          <a:stretch>
            <a:fillRect/>
          </a:stretch>
        </p:blipFill>
        <p:spPr>
          <a:xfrm>
            <a:off x="1003300" y="1600010"/>
            <a:ext cx="9474200" cy="4666397"/>
          </a:xfrm>
          <a:prstGeom prst="rect">
            <a:avLst/>
          </a:prstGeom>
        </p:spPr>
      </p:pic>
    </p:spTree>
    <p:extLst>
      <p:ext uri="{BB962C8B-B14F-4D97-AF65-F5344CB8AC3E}">
        <p14:creationId xmlns:p14="http://schemas.microsoft.com/office/powerpoint/2010/main" val="1422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63CCC-BC67-2ED3-8FCE-BDE79340A8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DFF973-2834-8D93-211E-E9FF8BB9C579}"/>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23</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A26C85D0-431E-B686-7480-68E040EA256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3. HIỆN THỰC HÓA NGHIÊN CỨU</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0F7D2B3-3956-654B-B64C-ED291BADE6E9}"/>
              </a:ext>
            </a:extLst>
          </p:cNvPr>
          <p:cNvSpPr txBox="1"/>
          <p:nvPr/>
        </p:nvSpPr>
        <p:spPr>
          <a:xfrm>
            <a:off x="233083" y="725589"/>
            <a:ext cx="9845936" cy="830227"/>
          </a:xfrm>
          <a:prstGeom prst="rect">
            <a:avLst/>
          </a:prstGeom>
          <a:noFill/>
        </p:spPr>
        <p:txBody>
          <a:bodyPr wrap="square">
            <a:spAutoFit/>
          </a:bodyPr>
          <a:lstStyle/>
          <a:p>
            <a:pPr lvl="1">
              <a:lnSpc>
                <a:spcPct val="150000"/>
              </a:lnSpc>
            </a:pPr>
            <a:r>
              <a:rPr lang="en-US" sz="1600">
                <a:effectLst/>
                <a:latin typeface="Tahoma" panose="020B0604030504040204" pitchFamily="34" charset="0"/>
                <a:ea typeface="Tahoma" panose="020B0604030504040204" pitchFamily="34" charset="0"/>
                <a:cs typeface="Tahoma" panose="020B0604030504040204" pitchFamily="34" charset="0"/>
              </a:rPr>
              <a:t>3.2 </a:t>
            </a:r>
            <a:r>
              <a:rPr lang="en-US" sz="1600">
                <a:latin typeface="Tahoma" panose="020B0604030504040204" pitchFamily="34" charset="0"/>
                <a:ea typeface="Tahoma" panose="020B0604030504040204" pitchFamily="34" charset="0"/>
                <a:cs typeface="Tahoma" panose="020B0604030504040204" pitchFamily="34" charset="0"/>
              </a:rPr>
              <a:t>Sản phẩm công ty </a:t>
            </a:r>
          </a:p>
          <a:p>
            <a:pPr lvl="1">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Giao diện sản phẩm gốm sứ của các công ty.</a:t>
            </a:r>
            <a:endParaRPr lang="en-US" sz="1600">
              <a:effectLst/>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6C2DE2C6-9E65-4544-63B9-E516122B711A}"/>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A7D8767B-C5E9-B4AE-C32D-1E89D4F760C2}"/>
              </a:ext>
            </a:extLst>
          </p:cNvPr>
          <p:cNvPicPr>
            <a:picLocks noChangeAspect="1"/>
          </p:cNvPicPr>
          <p:nvPr/>
        </p:nvPicPr>
        <p:blipFill>
          <a:blip r:embed="rId2"/>
          <a:stretch>
            <a:fillRect/>
          </a:stretch>
        </p:blipFill>
        <p:spPr>
          <a:xfrm>
            <a:off x="1270000" y="1747838"/>
            <a:ext cx="9043210" cy="4470082"/>
          </a:xfrm>
          <a:prstGeom prst="rect">
            <a:avLst/>
          </a:prstGeom>
        </p:spPr>
      </p:pic>
    </p:spTree>
    <p:extLst>
      <p:ext uri="{BB962C8B-B14F-4D97-AF65-F5344CB8AC3E}">
        <p14:creationId xmlns:p14="http://schemas.microsoft.com/office/powerpoint/2010/main" val="409116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5119437" y="1510439"/>
            <a:ext cx="6821551" cy="1688906"/>
          </a:xfrm>
        </p:spPr>
        <p:txBody>
          <a:bodyPr/>
          <a:lstStyle/>
          <a:p>
            <a:r>
              <a:rPr lang="en-US" sz="35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35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D0A81097-74C5-5174-C976-6886B7492C22}"/>
              </a:ext>
            </a:extLst>
          </p:cNvPr>
          <p:cNvSpPr>
            <a:spLocks noGrp="1"/>
          </p:cNvSpPr>
          <p:nvPr>
            <p:ph type="body" sz="quarter" idx="29"/>
          </p:nvPr>
        </p:nvSpPr>
        <p:spPr>
          <a:xfrm>
            <a:off x="5380999" y="3294529"/>
            <a:ext cx="6559989" cy="1637961"/>
          </a:xfrm>
        </p:spPr>
        <p:txBody>
          <a:bodyPr/>
          <a:lstStyle/>
          <a:p>
            <a:pPr lvl="0">
              <a:lnSpc>
                <a:spcPct val="150000"/>
              </a:lnSpc>
              <a:spcBef>
                <a:spcPts val="1200"/>
              </a:spcBef>
              <a:spcAft>
                <a:spcPts val="300"/>
              </a:spcAft>
            </a:pPr>
            <a:r>
              <a:rPr lang="en-US" sz="1800" b="1">
                <a:effectLst/>
                <a:latin typeface="Tahoma" panose="020B0604030504040204" pitchFamily="34" charset="0"/>
                <a:ea typeface="Tahoma" panose="020B0604030504040204" pitchFamily="34" charset="0"/>
                <a:cs typeface="Tahoma" panose="020B0604030504040204" pitchFamily="34" charset="0"/>
              </a:rPr>
              <a:t>Kết quả đạt được, hạn chế, hướng phát triển.</a:t>
            </a: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a:xfrm>
            <a:off x="11117549" y="6217920"/>
            <a:ext cx="535212" cy="365125"/>
          </a:xfrm>
        </p:spPr>
        <p:txBody>
          <a:bodyPr/>
          <a:lstStyle/>
          <a:p>
            <a:r>
              <a:rPr lang="en-US" altLang="zh-CN" noProof="0">
                <a:latin typeface="Tahoma" panose="020B0604030504040204" pitchFamily="34" charset="0"/>
                <a:ea typeface="Tahoma" panose="020B0604030504040204" pitchFamily="34" charset="0"/>
                <a:cs typeface="Tahoma" panose="020B0604030504040204" pitchFamily="34" charset="0"/>
              </a:rPr>
              <a:t>24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801BFFA6-85E3-852E-0196-A835C3BA1C6C}"/>
              </a:ext>
            </a:extLst>
          </p:cNvPr>
          <p:cNvSpPr txBox="1">
            <a:spLocks/>
          </p:cNvSpPr>
          <p:nvPr/>
        </p:nvSpPr>
        <p:spPr>
          <a:xfrm>
            <a:off x="-904363" y="6513576"/>
            <a:ext cx="613624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22D0C-9E73-2BA4-9259-B6BF9CF4E99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13E9E6-7248-2C7A-0844-556767879334}"/>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25</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860AA379-73FD-77CE-B490-B4687810966F}"/>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3CE6766E-3E37-B480-CEF2-F8B0AB8C710A}"/>
              </a:ext>
            </a:extLst>
          </p:cNvPr>
          <p:cNvSpPr txBox="1"/>
          <p:nvPr/>
        </p:nvSpPr>
        <p:spPr>
          <a:xfrm>
            <a:off x="590006" y="790907"/>
            <a:ext cx="5459506" cy="789960"/>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4.1. Kết quả đạt được</a:t>
            </a:r>
            <a:endParaRPr lang="en-US" sz="160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vi-VN" sz="1600">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D92EA5F-D31D-04EC-FD6B-6D3F9074BCC0}"/>
              </a:ext>
            </a:extLst>
          </p:cNvPr>
          <p:cNvPicPr>
            <a:picLocks noChangeAspect="1"/>
          </p:cNvPicPr>
          <p:nvPr/>
        </p:nvPicPr>
        <p:blipFill>
          <a:blip r:embed="rId2"/>
          <a:stretch>
            <a:fillRect/>
          </a:stretch>
        </p:blipFill>
        <p:spPr>
          <a:xfrm>
            <a:off x="9784046" y="3631531"/>
            <a:ext cx="2079740" cy="2079740"/>
          </a:xfrm>
          <a:prstGeom prst="rect">
            <a:avLst/>
          </a:prstGeom>
        </p:spPr>
      </p:pic>
      <p:pic>
        <p:nvPicPr>
          <p:cNvPr id="8" name="Picture Placeholder 7">
            <a:extLst>
              <a:ext uri="{FF2B5EF4-FFF2-40B4-BE49-F238E27FC236}">
                <a16:creationId xmlns:a16="http://schemas.microsoft.com/office/drawing/2014/main" id="{E7F69D36-1583-767E-FCAD-79F29B682683}"/>
              </a:ext>
            </a:extLst>
          </p:cNvPr>
          <p:cNvPicPr>
            <a:picLocks noChangeAspect="1"/>
          </p:cNvPicPr>
          <p:nvPr/>
        </p:nvPicPr>
        <p:blipFill>
          <a:blip r:embed="rId3"/>
          <a:srcRect t="6864" b="6864"/>
          <a:stretch>
            <a:fillRect/>
          </a:stretch>
        </p:blipFill>
        <p:spPr>
          <a:xfrm>
            <a:off x="9622657" y="312624"/>
            <a:ext cx="1800808" cy="207093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Footer Placeholder 3">
            <a:extLst>
              <a:ext uri="{FF2B5EF4-FFF2-40B4-BE49-F238E27FC236}">
                <a16:creationId xmlns:a16="http://schemas.microsoft.com/office/drawing/2014/main" id="{6E0B8655-E08C-02FB-1787-93B91FDCCDD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10" name="Rectangle 2">
            <a:extLst>
              <a:ext uri="{FF2B5EF4-FFF2-40B4-BE49-F238E27FC236}">
                <a16:creationId xmlns:a16="http://schemas.microsoft.com/office/drawing/2014/main" id="{A787FCA1-33AA-56F4-CE58-5FE9674905C7}"/>
              </a:ext>
            </a:extLst>
          </p:cNvPr>
          <p:cNvSpPr>
            <a:spLocks noChangeArrowheads="1"/>
          </p:cNvSpPr>
          <p:nvPr/>
        </p:nvSpPr>
        <p:spPr bwMode="auto">
          <a:xfrm>
            <a:off x="590006" y="1185887"/>
            <a:ext cx="8757492" cy="3735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Mục tiêu đạt được: Quản lý nguyên vật liệu, đơn hàng, vận chuyển, tồn kho, trao đổi thông tin trong chuỗi cung ứng.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Yêu cầu phi chức năng: Bảo mật, ổn định, trải nghiệm người dùng tốt.</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Kiến thức &amp; kỹ năng: Nâng cao Node.js, React.js, MySQL; rèn luyện phân tích, thiết kế, quản lý dự án.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Giao diện thân thiện.</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Quản lý tập trung.</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Tiết kiệm thời gian, nâng cao hiệu quả vận hành.</a:t>
            </a:r>
          </a:p>
          <a:p>
            <a:pPr marL="0" marR="0" lvl="0" indent="0" algn="l" defTabSz="914400" rtl="0" eaLnBrk="0" fontAlgn="base" latinLnBrk="0" hangingPunct="0">
              <a:lnSpc>
                <a:spcPct val="150000"/>
              </a:lnSpc>
              <a:spcBef>
                <a:spcPct val="0"/>
              </a:spcBef>
              <a:spcAft>
                <a:spcPct val="0"/>
              </a:spcAft>
              <a:buClrTx/>
              <a:buSzTx/>
              <a:tabLst/>
            </a:pPr>
            <a:r>
              <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rPr>
              <a:t>- Phân quyền linh hoạt.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u="none" strike="noStrike" cap="none" normalizeH="0" baseline="0">
              <a:ln>
                <a:noFill/>
              </a:ln>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907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AEFA-8D8F-018E-F6DC-8899C9EB88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30267B-A84C-ADC6-0232-09423763E00E}"/>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26</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9A8313C-3987-DDA7-BA19-D5A565E4D77A}"/>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EE4696-56DA-4236-A69E-051DE7FE6387}"/>
              </a:ext>
            </a:extLst>
          </p:cNvPr>
          <p:cNvSpPr txBox="1"/>
          <p:nvPr/>
        </p:nvSpPr>
        <p:spPr>
          <a:xfrm>
            <a:off x="573085" y="757504"/>
            <a:ext cx="6562164" cy="420628"/>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4.2. </a:t>
            </a:r>
            <a:r>
              <a:rPr lang="en-US" sz="1600">
                <a:latin typeface="Tahoma" panose="020B0604030504040204" pitchFamily="34" charset="0"/>
                <a:ea typeface="Tahoma" panose="020B0604030504040204" pitchFamily="34" charset="0"/>
                <a:cs typeface="Tahoma" panose="020B0604030504040204" pitchFamily="34" charset="0"/>
              </a:rPr>
              <a:t>Hạn chế</a:t>
            </a:r>
            <a:endParaRPr lang="vi-VN" sz="160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C3D7FD4D-34BF-B96A-F830-371DB3FBD7B8}"/>
              </a:ext>
            </a:extLst>
          </p:cNvPr>
          <p:cNvSpPr txBox="1"/>
          <p:nvPr/>
        </p:nvSpPr>
        <p:spPr>
          <a:xfrm>
            <a:off x="573085" y="1250950"/>
            <a:ext cx="6272883" cy="22581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Hạn chế trong tìm kiếm nâng cao: Tìm kiếm chưa tối ưu hóa với dữ liệu lớn, chưa hỗ trợ đề xuất thông minh.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Tính năng thanh toán: Chưa tích hợp cổng thanh toán trực tuyến hoàn chỉnh.</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Khả năng mở rộng: Cần tối ưu thêm để hỗ trợ lượng lớn người dùng đồng thời.</a:t>
            </a:r>
          </a:p>
        </p:txBody>
      </p:sp>
      <p:sp>
        <p:nvSpPr>
          <p:cNvPr id="3" name="Footer Placeholder 3">
            <a:extLst>
              <a:ext uri="{FF2B5EF4-FFF2-40B4-BE49-F238E27FC236}">
                <a16:creationId xmlns:a16="http://schemas.microsoft.com/office/drawing/2014/main" id="{E043843A-1E18-D5F7-1121-6984073BFAD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87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A223-460E-9118-C4F6-9A6D91D160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D10549-9F14-9041-9D58-B278F3FB1E56}"/>
              </a:ext>
            </a:extLst>
          </p:cNvPr>
          <p:cNvSpPr>
            <a:spLocks noGrp="1"/>
          </p:cNvSpPr>
          <p:nvPr>
            <p:ph type="sldNum" sz="quarter" idx="29"/>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27</a:t>
            </a:r>
            <a:endParaRPr lang="en-US" altLang="zh-CN" dirty="0">
              <a:latin typeface="Tahoma" panose="020B0604030504040204" pitchFamily="34" charset="0"/>
              <a:ea typeface="Tahoma" panose="020B0604030504040204" pitchFamily="34" charset="0"/>
              <a:cs typeface="Tahoma" panose="020B0604030504040204" pitchFamily="34" charset="0"/>
            </a:endParaRPr>
          </a:p>
        </p:txBody>
      </p:sp>
      <p:sp>
        <p:nvSpPr>
          <p:cNvPr id="6" name="Title 5">
            <a:extLst>
              <a:ext uri="{FF2B5EF4-FFF2-40B4-BE49-F238E27FC236}">
                <a16:creationId xmlns:a16="http://schemas.microsoft.com/office/drawing/2014/main" id="{9296A254-8E54-04B9-7301-95F348470923}"/>
              </a:ext>
            </a:extLst>
          </p:cNvPr>
          <p:cNvSpPr>
            <a:spLocks noGrp="1"/>
          </p:cNvSpPr>
          <p:nvPr>
            <p:ph type="title"/>
          </p:nvPr>
        </p:nvSpPr>
        <p:spPr>
          <a:xfrm>
            <a:off x="403950" y="210830"/>
            <a:ext cx="4966448" cy="694605"/>
          </a:xfrm>
        </p:spPr>
        <p:txBody>
          <a:bodyPr/>
          <a:lstStyle/>
          <a:p>
            <a:r>
              <a:rPr lang="en-US" sz="2000">
                <a:latin typeface="Tahoma" panose="020B0604030504040204" pitchFamily="34" charset="0"/>
                <a:ea typeface="Tahoma" panose="020B0604030504040204" pitchFamily="34" charset="0"/>
                <a:cs typeface="Tahoma" panose="020B0604030504040204" pitchFamily="34" charset="0"/>
              </a:rPr>
              <a:t>4. KẾT LUẬN VÀ PHÁT TRIỂN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F5F3B45E-1729-6812-E0C3-A713F20D1914}"/>
              </a:ext>
            </a:extLst>
          </p:cNvPr>
          <p:cNvSpPr txBox="1"/>
          <p:nvPr/>
        </p:nvSpPr>
        <p:spPr>
          <a:xfrm>
            <a:off x="669166" y="805164"/>
            <a:ext cx="6096000" cy="2996782"/>
          </a:xfrm>
          <a:prstGeom prst="rect">
            <a:avLst/>
          </a:prstGeom>
          <a:noFill/>
        </p:spPr>
        <p:txBody>
          <a:bodyPr wrap="square">
            <a:spAutoFit/>
          </a:bodyPr>
          <a:lstStyle/>
          <a:p>
            <a:pPr>
              <a:lnSpc>
                <a:spcPct val="150000"/>
              </a:lnSpc>
            </a:pPr>
            <a:r>
              <a:rPr lang="vi-VN" sz="1600">
                <a:latin typeface="Tahoma" panose="020B0604030504040204" pitchFamily="34" charset="0"/>
                <a:ea typeface="Tahoma" panose="020B0604030504040204" pitchFamily="34" charset="0"/>
                <a:cs typeface="Tahoma" panose="020B0604030504040204" pitchFamily="34" charset="0"/>
              </a:rPr>
              <a:t>4.3. Hướng phát triển</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Tối ưu hóa di động: Cải thiện giao diện trên thiết bị di động.</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Hỗ trợ khách hàng trực tuyến: Tích hợp chatbot hoặc live chat.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Mở rộng phương thức thanh toán và giao hàng: Hỗ trợ thanh toán quốc tế và giao hàng linh hoạt.</a:t>
            </a:r>
          </a:p>
          <a:p>
            <a:pPr marL="285750" indent="-285750">
              <a:lnSpc>
                <a:spcPct val="150000"/>
              </a:lnSpc>
              <a:buFont typeface="Arial" panose="020B0604020202020204" pitchFamily="34" charset="0"/>
              <a:buChar char="•"/>
            </a:pPr>
            <a:r>
              <a:rPr lang="vi-VN" sz="1600">
                <a:latin typeface="Tahoma" panose="020B0604030504040204" pitchFamily="34" charset="0"/>
                <a:ea typeface="Tahoma" panose="020B0604030504040204" pitchFamily="34" charset="0"/>
                <a:cs typeface="Tahoma" panose="020B0604030504040204" pitchFamily="34" charset="0"/>
              </a:rPr>
              <a:t>Tích hợp AI và Machine Learning: Gợi ý sản phẩm và tối ưu hóa trải nghiệm mua sắm.</a:t>
            </a:r>
          </a:p>
        </p:txBody>
      </p:sp>
      <p:pic>
        <p:nvPicPr>
          <p:cNvPr id="11" name="Picture 10">
            <a:extLst>
              <a:ext uri="{FF2B5EF4-FFF2-40B4-BE49-F238E27FC236}">
                <a16:creationId xmlns:a16="http://schemas.microsoft.com/office/drawing/2014/main" id="{DB135D75-5F3E-D6B3-8278-F7EB2BA014E8}"/>
              </a:ext>
            </a:extLst>
          </p:cNvPr>
          <p:cNvPicPr>
            <a:picLocks noChangeAspect="1"/>
          </p:cNvPicPr>
          <p:nvPr/>
        </p:nvPicPr>
        <p:blipFill>
          <a:blip r:embed="rId2"/>
          <a:stretch>
            <a:fillRect/>
          </a:stretch>
        </p:blipFill>
        <p:spPr>
          <a:xfrm>
            <a:off x="8172932" y="3086010"/>
            <a:ext cx="1536550" cy="1536550"/>
          </a:xfrm>
          <a:prstGeom prst="rect">
            <a:avLst/>
          </a:prstGeom>
        </p:spPr>
      </p:pic>
      <p:pic>
        <p:nvPicPr>
          <p:cNvPr id="15" name="Picture 14">
            <a:extLst>
              <a:ext uri="{FF2B5EF4-FFF2-40B4-BE49-F238E27FC236}">
                <a16:creationId xmlns:a16="http://schemas.microsoft.com/office/drawing/2014/main" id="{22831144-D96B-6A2C-73F6-A5A8DCD81037}"/>
              </a:ext>
            </a:extLst>
          </p:cNvPr>
          <p:cNvPicPr>
            <a:picLocks noChangeAspect="1"/>
          </p:cNvPicPr>
          <p:nvPr/>
        </p:nvPicPr>
        <p:blipFill>
          <a:blip r:embed="rId3"/>
          <a:stretch>
            <a:fillRect/>
          </a:stretch>
        </p:blipFill>
        <p:spPr>
          <a:xfrm>
            <a:off x="6673870" y="531193"/>
            <a:ext cx="1954307" cy="1954307"/>
          </a:xfrm>
          <a:prstGeom prst="rect">
            <a:avLst/>
          </a:prstGeom>
        </p:spPr>
      </p:pic>
      <p:pic>
        <p:nvPicPr>
          <p:cNvPr id="4" name="Picture 3">
            <a:extLst>
              <a:ext uri="{FF2B5EF4-FFF2-40B4-BE49-F238E27FC236}">
                <a16:creationId xmlns:a16="http://schemas.microsoft.com/office/drawing/2014/main" id="{C7E31C80-CD94-B7A8-1087-19BBD580570C}"/>
              </a:ext>
            </a:extLst>
          </p:cNvPr>
          <p:cNvPicPr>
            <a:picLocks noChangeAspect="1"/>
          </p:cNvPicPr>
          <p:nvPr/>
        </p:nvPicPr>
        <p:blipFill>
          <a:blip r:embed="rId4"/>
          <a:stretch>
            <a:fillRect/>
          </a:stretch>
        </p:blipFill>
        <p:spPr>
          <a:xfrm>
            <a:off x="9390717" y="609599"/>
            <a:ext cx="1954306" cy="1954306"/>
          </a:xfrm>
          <a:prstGeom prst="rect">
            <a:avLst/>
          </a:prstGeom>
        </p:spPr>
      </p:pic>
      <p:sp>
        <p:nvSpPr>
          <p:cNvPr id="7" name="Footer Placeholder 3">
            <a:extLst>
              <a:ext uri="{FF2B5EF4-FFF2-40B4-BE49-F238E27FC236}">
                <a16:creationId xmlns:a16="http://schemas.microsoft.com/office/drawing/2014/main" id="{A2A11E24-465B-5322-B149-36B38F628A1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4350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E6FA5A-94CB-9092-51F8-1199E87E1825}"/>
              </a:ext>
            </a:extLst>
          </p:cNvPr>
          <p:cNvSpPr>
            <a:spLocks noGrp="1"/>
          </p:cNvSpPr>
          <p:nvPr>
            <p:ph type="sldNum" sz="quarter" idx="12"/>
          </p:nvPr>
        </p:nvSpPr>
        <p:spPr/>
        <p:txBody>
          <a:bodyPr/>
          <a:lstStyle/>
          <a:p>
            <a:r>
              <a:rPr lang="en-US"/>
              <a:t>28</a:t>
            </a:r>
          </a:p>
        </p:txBody>
      </p:sp>
      <p:pic>
        <p:nvPicPr>
          <p:cNvPr id="3" name="Picture 2" descr="A screenshot of a computer&#10;&#10;AI-generated content may be incorrect.">
            <a:extLst>
              <a:ext uri="{FF2B5EF4-FFF2-40B4-BE49-F238E27FC236}">
                <a16:creationId xmlns:a16="http://schemas.microsoft.com/office/drawing/2014/main" id="{DF28E238-6150-FFAC-B9A4-2E1A33EE443B}"/>
              </a:ext>
            </a:extLst>
          </p:cNvPr>
          <p:cNvPicPr>
            <a:picLocks noChangeAspect="1"/>
          </p:cNvPicPr>
          <p:nvPr/>
        </p:nvPicPr>
        <p:blipFill>
          <a:blip r:embed="rId2"/>
          <a:stretch>
            <a:fillRect/>
          </a:stretch>
        </p:blipFill>
        <p:spPr>
          <a:xfrm>
            <a:off x="3673986" y="0"/>
            <a:ext cx="4844028" cy="6858000"/>
          </a:xfrm>
          <a:prstGeom prst="rect">
            <a:avLst/>
          </a:prstGeom>
        </p:spPr>
      </p:pic>
    </p:spTree>
    <p:extLst>
      <p:ext uri="{BB962C8B-B14F-4D97-AF65-F5344CB8AC3E}">
        <p14:creationId xmlns:p14="http://schemas.microsoft.com/office/powerpoint/2010/main" val="87397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65714" y="1980576"/>
            <a:ext cx="5257793" cy="2057441"/>
          </a:xfrm>
        </p:spPr>
        <p:txBody>
          <a:bodyPr/>
          <a:lstStyle/>
          <a:p>
            <a:pPr algn="ctr">
              <a:lnSpc>
                <a:spcPct val="115000"/>
              </a:lnSpc>
            </a:pPr>
            <a:r>
              <a:rPr lang="en-US" sz="2200" b="1">
                <a:effectLst/>
                <a:latin typeface="Tahoma" panose="020B0604030504040204" pitchFamily="34" charset="0"/>
                <a:ea typeface="Tahoma" panose="020B0604030504040204" pitchFamily="34" charset="0"/>
                <a:cs typeface="Tahoma" panose="020B0604030504040204" pitchFamily="34" charset="0"/>
              </a:rPr>
              <a:t>XÂY DỰNG HỆ THỐNG QUẢN LÝ </a:t>
            </a:r>
            <a:br>
              <a:rPr lang="en-US" sz="2200">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CHUỖI CUNG ỨNG NGÀNH GỐM SỨ </a:t>
            </a:r>
            <a:br>
              <a:rPr lang="en-US" sz="2200" b="1">
                <a:effectLst/>
                <a:latin typeface="Tahoma" panose="020B0604030504040204" pitchFamily="34" charset="0"/>
                <a:ea typeface="Tahoma" panose="020B0604030504040204" pitchFamily="34" charset="0"/>
                <a:cs typeface="Tahoma" panose="020B0604030504040204" pitchFamily="34" charset="0"/>
              </a:rPr>
            </a:br>
            <a:r>
              <a:rPr lang="en-US" sz="2200" b="1">
                <a:effectLst/>
                <a:latin typeface="Tahoma" panose="020B0604030504040204" pitchFamily="34" charset="0"/>
                <a:ea typeface="Tahoma" panose="020B0604030504040204" pitchFamily="34" charset="0"/>
                <a:cs typeface="Tahoma" panose="020B0604030504040204" pitchFamily="34" charset="0"/>
              </a:rPr>
              <a:t>VIỆT NAM</a:t>
            </a:r>
            <a:endParaRPr lang="en-US" sz="2200">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Sử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dụng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Reactjs</a:t>
            </a:r>
            <a:r>
              <a:rPr lang="en-US">
                <a:latin typeface="Tahoma" panose="020B0604030504040204" pitchFamily="34" charset="0"/>
                <a:ea typeface="Tahoma" panose="020B0604030504040204" pitchFamily="34" charset="0"/>
                <a:cs typeface="Tahoma" panose="020B0604030504040204" pitchFamily="34" charset="0"/>
              </a:rPr>
              <a:t>, Nodejs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MySQL</a:t>
            </a:r>
          </a:p>
        </p:txBody>
      </p:sp>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9">
            <a:extLst>
              <a:ext uri="{FF2B5EF4-FFF2-40B4-BE49-F238E27FC236}">
                <a16:creationId xmlns:a16="http://schemas.microsoft.com/office/drawing/2014/main" id="{1653E13A-750E-1637-7B8F-A010CB71C9C4}"/>
              </a:ext>
            </a:extLst>
          </p:cNvPr>
          <p:cNvSpPr txBox="1">
            <a:spLocks/>
          </p:cNvSpPr>
          <p:nvPr/>
        </p:nvSpPr>
        <p:spPr>
          <a:xfrm>
            <a:off x="11194169" y="6217920"/>
            <a:ext cx="4585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a:latin typeface="Tahoma" panose="020B0604030504040204" pitchFamily="34" charset="0"/>
                <a:ea typeface="Tahoma" panose="020B0604030504040204" pitchFamily="34" charset="0"/>
                <a:cs typeface="Tahoma" panose="020B0604030504040204" pitchFamily="34" charset="0"/>
              </a:rPr>
              <a:t>2</a:t>
            </a:r>
            <a:endParaRPr lang="en-US" altLang="zh-CN" sz="12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A close-up of a potter's hands&#10;&#10;AI-generated content may be incorrect.">
            <a:extLst>
              <a:ext uri="{FF2B5EF4-FFF2-40B4-BE49-F238E27FC236}">
                <a16:creationId xmlns:a16="http://schemas.microsoft.com/office/drawing/2014/main" id="{5C38B707-EAFD-1097-E544-71E075F9451F}"/>
              </a:ext>
            </a:extLst>
          </p:cNvPr>
          <p:cNvPicPr>
            <a:picLocks noChangeAspect="1"/>
          </p:cNvPicPr>
          <p:nvPr/>
        </p:nvPicPr>
        <p:blipFill>
          <a:blip r:embed="rId2"/>
          <a:stretch>
            <a:fillRect/>
          </a:stretch>
        </p:blipFill>
        <p:spPr>
          <a:xfrm>
            <a:off x="7406095" y="2052726"/>
            <a:ext cx="3691822" cy="2461214"/>
          </a:xfrm>
          <a:prstGeom prst="rect">
            <a:avLst/>
          </a:prstGeom>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a:latin typeface="Tahoma" panose="020B0604030504040204" pitchFamily="34" charset="0"/>
                <a:ea typeface="Tahoma" panose="020B0604030504040204" pitchFamily="34" charset="0"/>
                <a:cs typeface="Tahoma" panose="020B0604030504040204" pitchFamily="34" charset="0"/>
              </a:rPr>
              <a:t>Cảm ơn</a:t>
            </a:r>
            <a:endParaRPr lang="en-US" sz="50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3</a:t>
            </a:r>
          </a:p>
        </p:txBody>
      </p:sp>
      <p:sp>
        <p:nvSpPr>
          <p:cNvPr id="7" name="TextBox 6">
            <a:extLst>
              <a:ext uri="{FF2B5EF4-FFF2-40B4-BE49-F238E27FC236}">
                <a16:creationId xmlns:a16="http://schemas.microsoft.com/office/drawing/2014/main" id="{DF86ADCB-D8BC-5375-4CF5-C222A128F060}"/>
              </a:ext>
            </a:extLst>
          </p:cNvPr>
          <p:cNvSpPr txBox="1"/>
          <p:nvPr/>
        </p:nvSpPr>
        <p:spPr>
          <a:xfrm>
            <a:off x="509365" y="918041"/>
            <a:ext cx="6950884" cy="4616648"/>
          </a:xfrm>
          <a:prstGeom prst="rect">
            <a:avLst/>
          </a:prstGeom>
          <a:noFill/>
        </p:spPr>
        <p:txBody>
          <a:bodyPr wrap="square">
            <a:spAutoFit/>
          </a:bodyPr>
          <a:lstStyle/>
          <a:p>
            <a:pPr algn="just">
              <a:lnSpc>
                <a:spcPct val="150000"/>
              </a:lnSpc>
            </a:pPr>
            <a:r>
              <a:rPr lang="en-US" sz="1800">
                <a:effectLst/>
                <a:latin typeface="Tahoma" panose="020B0604030504040204" pitchFamily="34" charset="0"/>
                <a:ea typeface="Tahoma" panose="020B0604030504040204" pitchFamily="34" charset="0"/>
                <a:cs typeface="Tahoma" panose="020B0604030504040204" pitchFamily="34" charset="0"/>
              </a:rPr>
              <a:t>Trong bối cảnh kinh tế số, ngành gốm sứ Việt Nam cần đổi mới quản lý chuỗi cung ứng để đáp ứng nhu cầu thị trường và nâng cao năng lực cạnh tranh. Việc xây dựng hệ thống quản lý chuỗi cung ứng trên nền tảng web sẽ giúp doanh nghiệp kiểm soát hiệu quả các khâu từ sản xuất, lưu trữ, phân phối đến bán hàng, đồng thời giảm chi phí, tăng minh bạch và tối ưu hiệu suất. Với đề tài “Xây dựng hệ thống quản lý chuỗi cung ứng ngành gốm sứ Việt Nam”, tôi lựa chọn các công nghệ Node.js, React.js, MySQL nhằm vận dụng kiến thức về phát triển phần mềm hiện đại, API, bảo mật và tối ưu hóa, đồng thời rèn luyện tư duy logic và kỹ năng giải quyết vấn đề.</a:t>
            </a:r>
            <a:endParaRPr lang="vi-VN" sz="1500">
              <a:latin typeface="Tahoma" panose="020B0604030504040204" pitchFamily="34" charset="0"/>
              <a:ea typeface="Tahoma" panose="020B0604030504040204" pitchFamily="34" charset="0"/>
              <a:cs typeface="Tahoma" panose="020B0604030504040204" pitchFamily="34" charset="0"/>
            </a:endParaRPr>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b="1">
                <a:latin typeface="Tahoma" panose="020B0604030504040204" pitchFamily="34" charset="0"/>
                <a:ea typeface="Tahoma" panose="020B0604030504040204" pitchFamily="34" charset="0"/>
                <a:cs typeface="Tahoma" panose="020B0604030504040204" pitchFamily="34" charset="0"/>
              </a:rPr>
              <a:t>Giới thiệu</a:t>
            </a:r>
          </a:p>
        </p:txBody>
      </p:sp>
      <p:pic>
        <p:nvPicPr>
          <p:cNvPr id="4" name="Picture 3">
            <a:extLst>
              <a:ext uri="{FF2B5EF4-FFF2-40B4-BE49-F238E27FC236}">
                <a16:creationId xmlns:a16="http://schemas.microsoft.com/office/drawing/2014/main" id="{B3ED7BDD-F040-9307-FDD5-E578F30D3AA2}"/>
              </a:ext>
            </a:extLst>
          </p:cNvPr>
          <p:cNvPicPr>
            <a:picLocks noChangeAspect="1"/>
          </p:cNvPicPr>
          <p:nvPr/>
        </p:nvPicPr>
        <p:blipFill>
          <a:blip r:embed="rId2"/>
          <a:stretch>
            <a:fillRect/>
          </a:stretch>
        </p:blipFill>
        <p:spPr>
          <a:xfrm>
            <a:off x="8629742" y="2926837"/>
            <a:ext cx="1332346" cy="1332346"/>
          </a:xfrm>
          <a:prstGeom prst="rect">
            <a:avLst/>
          </a:prstGeom>
        </p:spPr>
      </p:pic>
      <p:pic>
        <p:nvPicPr>
          <p:cNvPr id="11" name="Picture 10">
            <a:extLst>
              <a:ext uri="{FF2B5EF4-FFF2-40B4-BE49-F238E27FC236}">
                <a16:creationId xmlns:a16="http://schemas.microsoft.com/office/drawing/2014/main" id="{7E9CB248-381F-8E45-A263-4262DAF822E1}"/>
              </a:ext>
            </a:extLst>
          </p:cNvPr>
          <p:cNvPicPr>
            <a:picLocks noChangeAspect="1"/>
          </p:cNvPicPr>
          <p:nvPr/>
        </p:nvPicPr>
        <p:blipFill>
          <a:blip r:embed="rId3"/>
          <a:stretch>
            <a:fillRect/>
          </a:stretch>
        </p:blipFill>
        <p:spPr>
          <a:xfrm>
            <a:off x="9565826" y="4708658"/>
            <a:ext cx="1466567" cy="1466567"/>
          </a:xfrm>
          <a:prstGeom prst="rect">
            <a:avLst/>
          </a:prstGeom>
        </p:spPr>
      </p:pic>
      <p:pic>
        <p:nvPicPr>
          <p:cNvPr id="6" name="Picture 5" descr="A hand touching a brown vase&#10;&#10;AI-generated content may be incorrect.">
            <a:extLst>
              <a:ext uri="{FF2B5EF4-FFF2-40B4-BE49-F238E27FC236}">
                <a16:creationId xmlns:a16="http://schemas.microsoft.com/office/drawing/2014/main" id="{5F2DEF40-8976-6001-D17D-55C6F4AF2D93}"/>
              </a:ext>
            </a:extLst>
          </p:cNvPr>
          <p:cNvPicPr>
            <a:picLocks noChangeAspect="1"/>
          </p:cNvPicPr>
          <p:nvPr/>
        </p:nvPicPr>
        <p:blipFill>
          <a:blip r:embed="rId4"/>
          <a:stretch>
            <a:fillRect/>
          </a:stretch>
        </p:blipFill>
        <p:spPr>
          <a:xfrm>
            <a:off x="9366733" y="653611"/>
            <a:ext cx="1864754" cy="1864754"/>
          </a:xfrm>
          <a:prstGeom prst="rect">
            <a:avLst/>
          </a:prstGeom>
        </p:spPr>
      </p:pic>
      <p:pic>
        <p:nvPicPr>
          <p:cNvPr id="12" name="Picture 11" descr="A logo with a dolphin&#10;&#10;AI-generated content may be incorrect.">
            <a:extLst>
              <a:ext uri="{FF2B5EF4-FFF2-40B4-BE49-F238E27FC236}">
                <a16:creationId xmlns:a16="http://schemas.microsoft.com/office/drawing/2014/main" id="{BE7F7983-1CF9-E363-0EE2-529A7384B574}"/>
              </a:ext>
            </a:extLst>
          </p:cNvPr>
          <p:cNvPicPr>
            <a:picLocks noChangeAspect="1"/>
          </p:cNvPicPr>
          <p:nvPr/>
        </p:nvPicPr>
        <p:blipFill>
          <a:blip r:embed="rId5"/>
          <a:stretch>
            <a:fillRect/>
          </a:stretch>
        </p:blipFill>
        <p:spPr>
          <a:xfrm>
            <a:off x="7575791" y="4458970"/>
            <a:ext cx="1758950" cy="1758950"/>
          </a:xfrm>
          <a:prstGeom prst="rect">
            <a:avLst/>
          </a:prstGeom>
        </p:spPr>
      </p:pic>
      <p:sp>
        <p:nvSpPr>
          <p:cNvPr id="13" name="Footer Placeholder 3">
            <a:extLst>
              <a:ext uri="{FF2B5EF4-FFF2-40B4-BE49-F238E27FC236}">
                <a16:creationId xmlns:a16="http://schemas.microsoft.com/office/drawing/2014/main" id="{E43AFFA2-AD79-851F-C643-6A3E9E47AB71}"/>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5999" y="1510439"/>
            <a:ext cx="5508459" cy="1688906"/>
          </a:xfrm>
        </p:spPr>
        <p:txBody>
          <a:bodyPr/>
          <a:lstStyle/>
          <a:p>
            <a:r>
              <a:rPr lang="en-US" sz="3600">
                <a:latin typeface="Tahoma" panose="020B0604030504040204" pitchFamily="34" charset="0"/>
                <a:ea typeface="Tahoma" panose="020B0604030504040204" pitchFamily="34" charset="0"/>
                <a:cs typeface="Tahoma" panose="020B0604030504040204" pitchFamily="34" charset="0"/>
              </a:rPr>
              <a:t>1. CƠ SỞ LÝ THUYẾT</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82A13899-3C03-3F6B-89DF-2292E8FC30C0}"/>
              </a:ext>
            </a:extLst>
          </p:cNvPr>
          <p:cNvSpPr>
            <a:spLocks noGrp="1"/>
          </p:cNvSpPr>
          <p:nvPr>
            <p:ph type="body" sz="quarter" idx="29"/>
          </p:nvPr>
        </p:nvSpPr>
        <p:spPr>
          <a:xfrm>
            <a:off x="6705599" y="3321423"/>
            <a:ext cx="3532095" cy="1637961"/>
          </a:xfrm>
        </p:spPr>
        <p:txBody>
          <a:bodyPr/>
          <a:lstStyle/>
          <a:p>
            <a:r>
              <a:rPr lang="en-US">
                <a:latin typeface="Tahoma" panose="020B0604030504040204" pitchFamily="34" charset="0"/>
                <a:ea typeface="Tahoma" panose="020B0604030504040204" pitchFamily="34" charset="0"/>
                <a:cs typeface="Tahoma" panose="020B0604030504040204" pitchFamily="34" charset="0"/>
              </a:rPr>
              <a:t>Reactjs, Nodejs, Mysql</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r>
              <a:rPr lang="en-US" altLang="zh-CN">
                <a:latin typeface="Tahoma" panose="020B0604030504040204" pitchFamily="34" charset="0"/>
                <a:ea typeface="Tahoma" panose="020B0604030504040204" pitchFamily="34" charset="0"/>
                <a:cs typeface="Tahoma" panose="020B0604030504040204" pitchFamily="34" charset="0"/>
              </a:rPr>
              <a:t>4</a:t>
            </a:r>
            <a:endParaRPr lang="en-US" altLang="zh-CN" noProof="0" dirty="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3">
            <a:extLst>
              <a:ext uri="{FF2B5EF4-FFF2-40B4-BE49-F238E27FC236}">
                <a16:creationId xmlns:a16="http://schemas.microsoft.com/office/drawing/2014/main" id="{3A997513-65CD-A369-B94B-B490FB5CD49E}"/>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5</a:t>
            </a:r>
          </a:p>
        </p:txBody>
      </p:sp>
      <p:sp>
        <p:nvSpPr>
          <p:cNvPr id="7" name="TextBox 6">
            <a:extLst>
              <a:ext uri="{FF2B5EF4-FFF2-40B4-BE49-F238E27FC236}">
                <a16:creationId xmlns:a16="http://schemas.microsoft.com/office/drawing/2014/main" id="{8C888474-6ABC-039D-A46A-3C9C1F192820}"/>
              </a:ext>
            </a:extLst>
          </p:cNvPr>
          <p:cNvSpPr txBox="1"/>
          <p:nvPr/>
        </p:nvSpPr>
        <p:spPr>
          <a:xfrm>
            <a:off x="481262" y="918041"/>
            <a:ext cx="7826543" cy="30469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1.1 Khái niệm về chuỗi cung ứng</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Chuỗi cung ứng gốm sứ bao gồm toàn bộ hoạt động từ cung ứng nguyên liệu, sản xuất, tồn kho, phân phối đến tiêu thụ. Quản lý chuỗi cung ứng nhằm điều phối dòng nguyên liệu, sản phẩm, thông tin và tài chính hiệu quả. Các mô hình thường áp dụng: SCOR (hoạch định, cung ứng, sản xuất, phân phối, hoàn trả), mô hình thực thể – liên kết – dòng chảy, và chuỗi giá trị Porter.</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0" y="274955"/>
            <a:ext cx="504040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A hand touching a brown vase&#10;&#10;AI-generated content may be incorrect.">
            <a:extLst>
              <a:ext uri="{FF2B5EF4-FFF2-40B4-BE49-F238E27FC236}">
                <a16:creationId xmlns:a16="http://schemas.microsoft.com/office/drawing/2014/main" id="{D4DD405D-192C-D13B-CCD7-7DA162DFC56F}"/>
              </a:ext>
            </a:extLst>
          </p:cNvPr>
          <p:cNvPicPr>
            <a:picLocks noChangeAspect="1"/>
          </p:cNvPicPr>
          <p:nvPr/>
        </p:nvPicPr>
        <p:blipFill>
          <a:blip r:embed="rId2"/>
          <a:stretch>
            <a:fillRect/>
          </a:stretch>
        </p:blipFill>
        <p:spPr>
          <a:xfrm>
            <a:off x="8528355" y="2967024"/>
            <a:ext cx="2038045" cy="2038045"/>
          </a:xfrm>
          <a:prstGeom prst="rect">
            <a:avLst/>
          </a:prstGeom>
        </p:spPr>
      </p:pic>
    </p:spTree>
    <p:extLst>
      <p:ext uri="{BB962C8B-B14F-4D97-AF65-F5344CB8AC3E}">
        <p14:creationId xmlns:p14="http://schemas.microsoft.com/office/powerpoint/2010/main" val="355850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6</a:t>
            </a:r>
          </a:p>
        </p:txBody>
      </p:sp>
      <p:sp>
        <p:nvSpPr>
          <p:cNvPr id="7" name="TextBox 6">
            <a:extLst>
              <a:ext uri="{FF2B5EF4-FFF2-40B4-BE49-F238E27FC236}">
                <a16:creationId xmlns:a16="http://schemas.microsoft.com/office/drawing/2014/main" id="{8C888474-6ABC-039D-A46A-3C9C1F192820}"/>
              </a:ext>
            </a:extLst>
          </p:cNvPr>
          <p:cNvSpPr txBox="1"/>
          <p:nvPr/>
        </p:nvSpPr>
        <p:spPr>
          <a:xfrm>
            <a:off x="454554" y="933287"/>
            <a:ext cx="8328500" cy="4390946"/>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1.2 Khái niệm ReactJS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Thư viện JavaScript mã nguồn mở do Facebook phát triển, dùng để xây dựng giao diện người dùng (UI).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Tổ chức theo component tái sử dụng, dễ bảo trì.</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Virtual DOM giúp giao diện mượt, hiệu suất cao.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Tích hợp tốt với thư viện khác, hỗ trợ ứng dụng web hiện đại.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 Xây dựng giao diện quản lý chuỗi cung ứng trực quan (quản lý nguyên liệu, sản xuất, tồn kho, phân phối, bán hàng).</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131057" y="290201"/>
            <a:ext cx="474044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a:t>
            </a:r>
            <a:r>
              <a:rPr lang="en-US" sz="800">
                <a:latin typeface="Tahoma" panose="020B0604030504040204" pitchFamily="34" charset="0"/>
                <a:ea typeface="Tahoma" panose="020B0604030504040204" pitchFamily="34" charset="0"/>
                <a:cs typeface="Tahoma" panose="020B0604030504040204" pitchFamily="34" charset="0"/>
              </a:rPr>
              <a:t> </a:t>
            </a:r>
            <a:r>
              <a:rPr lang="en-US" sz="800" b="1">
                <a:effectLst/>
                <a:latin typeface="Tahoma" panose="020B0604030504040204" pitchFamily="34" charset="0"/>
                <a:ea typeface="Tahoma" panose="020B0604030504040204" pitchFamily="34" charset="0"/>
                <a:cs typeface="Tahoma" panose="020B0604030504040204" pitchFamily="34" charset="0"/>
              </a:rPr>
              <a:t>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blue and black symbol&#10;&#10;AI-generated content may be incorrect.">
            <a:extLst>
              <a:ext uri="{FF2B5EF4-FFF2-40B4-BE49-F238E27FC236}">
                <a16:creationId xmlns:a16="http://schemas.microsoft.com/office/drawing/2014/main" id="{D452FFE5-6745-B5D5-5481-56E7D1A8BB0F}"/>
              </a:ext>
            </a:extLst>
          </p:cNvPr>
          <p:cNvPicPr>
            <a:picLocks noChangeAspect="1"/>
          </p:cNvPicPr>
          <p:nvPr/>
        </p:nvPicPr>
        <p:blipFill>
          <a:blip r:embed="rId2"/>
          <a:stretch>
            <a:fillRect/>
          </a:stretch>
        </p:blipFill>
        <p:spPr>
          <a:xfrm>
            <a:off x="9106551" y="3347259"/>
            <a:ext cx="1987233" cy="1987233"/>
          </a:xfrm>
          <a:prstGeom prst="rect">
            <a:avLst/>
          </a:prstGeom>
        </p:spPr>
      </p:pic>
    </p:spTree>
    <p:extLst>
      <p:ext uri="{BB962C8B-B14F-4D97-AF65-F5344CB8AC3E}">
        <p14:creationId xmlns:p14="http://schemas.microsoft.com/office/powerpoint/2010/main" val="399704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2725A-AB53-E350-9AE7-70ACC469EAB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E834DB-3F1A-8B5C-A5A1-645E09ED42B1}"/>
              </a:ext>
            </a:extLst>
          </p:cNvPr>
          <p:cNvSpPr>
            <a:spLocks noGrp="1"/>
          </p:cNvSpPr>
          <p:nvPr>
            <p:ph type="sldNum" sz="quarter" idx="12"/>
          </p:nvPr>
        </p:nvSpPr>
        <p:spPr>
          <a:xfrm>
            <a:off x="11194169" y="6217920"/>
            <a:ext cx="558866" cy="365125"/>
          </a:xfrm>
        </p:spPr>
        <p:txBody>
          <a:bodyPr/>
          <a:lstStyle/>
          <a:p>
            <a:r>
              <a:rPr lang="en-US">
                <a:latin typeface="Tahoma" panose="020B0604030504040204" pitchFamily="34" charset="0"/>
                <a:ea typeface="Tahoma" panose="020B0604030504040204" pitchFamily="34" charset="0"/>
                <a:cs typeface="Tahoma" panose="020B0604030504040204" pitchFamily="34" charset="0"/>
              </a:rPr>
              <a:t>7</a:t>
            </a:r>
          </a:p>
        </p:txBody>
      </p:sp>
      <p:sp>
        <p:nvSpPr>
          <p:cNvPr id="7" name="TextBox 6">
            <a:extLst>
              <a:ext uri="{FF2B5EF4-FFF2-40B4-BE49-F238E27FC236}">
                <a16:creationId xmlns:a16="http://schemas.microsoft.com/office/drawing/2014/main" id="{F18D9574-09D5-E7AB-7E22-D0A4DD5FE70B}"/>
              </a:ext>
            </a:extLst>
          </p:cNvPr>
          <p:cNvSpPr txBox="1"/>
          <p:nvPr/>
        </p:nvSpPr>
        <p:spPr>
          <a:xfrm>
            <a:off x="547437" y="918041"/>
            <a:ext cx="10432268" cy="5124480"/>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1.3 Khái niệm Node.js &amp; Express</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Nền tảng chạy JavaScript trên server, tối ưu hiệu suất và xử lý không đồng bộ.</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Xử lý nhiều yêu cầu đồng thời (Asynchronous I/O).</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Một ngôn ngữ cho cả frontend &amp; backend.</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Hệ sinh thái npm phong phú.</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Ứng dụng trong hệ thống gốm sứ:</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 Xây dựng API RESTful kết nối dữ liệu sản xuất – phân phối – tiêu thụ.</a:t>
            </a:r>
          </a:p>
          <a:p>
            <a:pPr>
              <a:lnSpc>
                <a:spcPct val="150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  + </a:t>
            </a:r>
            <a:r>
              <a:rPr lang="en-US" sz="1800" kern="100">
                <a:effectLst/>
                <a:latin typeface="Tahoma" panose="020B0604030504040204" pitchFamily="34" charset="0"/>
                <a:ea typeface="Tahoma" panose="020B0604030504040204" pitchFamily="34" charset="0"/>
                <a:cs typeface="Tahoma" panose="020B0604030504040204" pitchFamily="34" charset="0"/>
              </a:rPr>
              <a:t>Quản lý dữ liệu nguyên liệu, đơn hàng, tồn kho.</a:t>
            </a:r>
          </a:p>
          <a:p>
            <a:pPr>
              <a:lnSpc>
                <a:spcPct val="150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  + </a:t>
            </a:r>
            <a:r>
              <a:rPr lang="en-US" sz="1800" kern="100">
                <a:effectLst/>
                <a:latin typeface="Tahoma" panose="020B0604030504040204" pitchFamily="34" charset="0"/>
                <a:ea typeface="Tahoma" panose="020B0604030504040204" pitchFamily="34" charset="0"/>
                <a:cs typeface="Tahoma" panose="020B0604030504040204" pitchFamily="34" charset="0"/>
              </a:rPr>
              <a:t>Hỗ trợ bảo mật và xác thực với JWT.</a:t>
            </a:r>
          </a:p>
        </p:txBody>
      </p:sp>
      <p:sp>
        <p:nvSpPr>
          <p:cNvPr id="8" name="Title 4">
            <a:extLst>
              <a:ext uri="{FF2B5EF4-FFF2-40B4-BE49-F238E27FC236}">
                <a16:creationId xmlns:a16="http://schemas.microsoft.com/office/drawing/2014/main" id="{CCB545E5-5910-73D4-7DE9-54713FCCFA23}"/>
              </a:ext>
            </a:extLst>
          </p:cNvPr>
          <p:cNvSpPr txBox="1">
            <a:spLocks/>
          </p:cNvSpPr>
          <p:nvPr/>
        </p:nvSpPr>
        <p:spPr>
          <a:xfrm>
            <a:off x="331694" y="274955"/>
            <a:ext cx="440273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07F39A1F-C1C6-7A1D-3882-EAA6DE3FDF96}"/>
              </a:ext>
            </a:extLst>
          </p:cNvPr>
          <p:cNvSpPr txBox="1">
            <a:spLocks/>
          </p:cNvSpPr>
          <p:nvPr/>
        </p:nvSpPr>
        <p:spPr>
          <a:xfrm>
            <a:off x="-544069" y="6537325"/>
            <a:ext cx="640744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green and black logo&#10;&#10;AI-generated content may be incorrect.">
            <a:extLst>
              <a:ext uri="{FF2B5EF4-FFF2-40B4-BE49-F238E27FC236}">
                <a16:creationId xmlns:a16="http://schemas.microsoft.com/office/drawing/2014/main" id="{84CDD6C5-9A2C-1899-AD32-0E1254B98C2A}"/>
              </a:ext>
            </a:extLst>
          </p:cNvPr>
          <p:cNvPicPr>
            <a:picLocks noChangeAspect="1"/>
          </p:cNvPicPr>
          <p:nvPr/>
        </p:nvPicPr>
        <p:blipFill>
          <a:blip r:embed="rId2"/>
          <a:stretch>
            <a:fillRect/>
          </a:stretch>
        </p:blipFill>
        <p:spPr>
          <a:xfrm>
            <a:off x="8911224" y="2708786"/>
            <a:ext cx="2282945" cy="2172200"/>
          </a:xfrm>
          <a:prstGeom prst="rect">
            <a:avLst/>
          </a:prstGeom>
        </p:spPr>
      </p:pic>
    </p:spTree>
    <p:extLst>
      <p:ext uri="{BB962C8B-B14F-4D97-AF65-F5344CB8AC3E}">
        <p14:creationId xmlns:p14="http://schemas.microsoft.com/office/powerpoint/2010/main" val="102877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5830-AB7E-7FFC-AEB0-A00511AD3B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575067-90B7-4793-0E8E-08D2D929A0BD}"/>
              </a:ext>
            </a:extLst>
          </p:cNvPr>
          <p:cNvSpPr>
            <a:spLocks noGrp="1"/>
          </p:cNvSpPr>
          <p:nvPr>
            <p:ph type="sldNum" sz="quarter" idx="12"/>
          </p:nvPr>
        </p:nvSpPr>
        <p:spPr/>
        <p:txBody>
          <a:bodyPr/>
          <a:lstStyle/>
          <a:p>
            <a:r>
              <a:rPr lang="en-US">
                <a:latin typeface="Tahoma" panose="020B0604030504040204" pitchFamily="34" charset="0"/>
                <a:ea typeface="Tahoma" panose="020B0604030504040204" pitchFamily="34" charset="0"/>
                <a:cs typeface="Tahoma" panose="020B0604030504040204" pitchFamily="34" charset="0"/>
              </a:rPr>
              <a:t>8</a:t>
            </a:r>
          </a:p>
        </p:txBody>
      </p:sp>
      <p:sp>
        <p:nvSpPr>
          <p:cNvPr id="7" name="TextBox 6">
            <a:extLst>
              <a:ext uri="{FF2B5EF4-FFF2-40B4-BE49-F238E27FC236}">
                <a16:creationId xmlns:a16="http://schemas.microsoft.com/office/drawing/2014/main" id="{348E5710-E9F4-AC1F-30D3-F014F253E094}"/>
              </a:ext>
            </a:extLst>
          </p:cNvPr>
          <p:cNvSpPr txBox="1"/>
          <p:nvPr/>
        </p:nvSpPr>
        <p:spPr>
          <a:xfrm>
            <a:off x="511936" y="918041"/>
            <a:ext cx="8758396" cy="5021888"/>
          </a:xfrm>
          <a:prstGeom prst="rect">
            <a:avLst/>
          </a:prstGeom>
          <a:noFill/>
        </p:spPr>
        <p:txBody>
          <a:bodyPr wrap="square">
            <a:spAutoFit/>
          </a:bodyPr>
          <a:lstStyle/>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1.4 Khái niệm MySQL</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Hệ quản trị cơ sở dữ liệu quan hệ (RDBMS) mã nguồn mở, phổ biến cho ứng dụng web.</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Ưu điểm:</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Hiệu năng cao, dễ triển khai.</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 Bảo mật tốt, cộng đồng hỗ trợ lớn.</a:t>
            </a:r>
          </a:p>
          <a:p>
            <a:pPr>
              <a:lnSpc>
                <a:spcPct val="150000"/>
              </a:lnSpc>
              <a:spcAft>
                <a:spcPts val="800"/>
              </a:spcAft>
            </a:pPr>
            <a:r>
              <a:rPr lang="en-US" sz="1800" kern="100">
                <a:effectLst/>
                <a:latin typeface="Tahoma" panose="020B0604030504040204" pitchFamily="34" charset="0"/>
                <a:ea typeface="Tahoma" panose="020B0604030504040204" pitchFamily="34" charset="0"/>
                <a:cs typeface="Tahoma" panose="020B0604030504040204" pitchFamily="34" charset="0"/>
              </a:rPr>
              <a:t>Ứng dụng trong hệ thống gốm sứ:</a:t>
            </a:r>
          </a:p>
          <a:p>
            <a:pPr>
              <a:lnSpc>
                <a:spcPct val="150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  + </a:t>
            </a:r>
            <a:r>
              <a:rPr lang="en-US" sz="1800" kern="100">
                <a:effectLst/>
                <a:latin typeface="Tahoma" panose="020B0604030504040204" pitchFamily="34" charset="0"/>
                <a:ea typeface="Tahoma" panose="020B0604030504040204" pitchFamily="34" charset="0"/>
                <a:cs typeface="Tahoma" panose="020B0604030504040204" pitchFamily="34" charset="0"/>
              </a:rPr>
              <a:t>Lưu trữ thông tin nguyên liệu, quy trình sản xuất, tồn kho.</a:t>
            </a:r>
          </a:p>
          <a:p>
            <a:pPr>
              <a:lnSpc>
                <a:spcPct val="150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  + </a:t>
            </a:r>
            <a:r>
              <a:rPr lang="en-US" sz="1800" kern="100">
                <a:effectLst/>
                <a:latin typeface="Tahoma" panose="020B0604030504040204" pitchFamily="34" charset="0"/>
                <a:ea typeface="Tahoma" panose="020B0604030504040204" pitchFamily="34" charset="0"/>
                <a:cs typeface="Tahoma" panose="020B0604030504040204" pitchFamily="34" charset="0"/>
              </a:rPr>
              <a:t>Quản lý đơn hàng, phân phối, xuất nhập hàng.</a:t>
            </a:r>
          </a:p>
          <a:p>
            <a:pPr>
              <a:lnSpc>
                <a:spcPct val="150000"/>
              </a:lnSpc>
              <a:spcAft>
                <a:spcPts val="800"/>
              </a:spcAft>
            </a:pPr>
            <a:r>
              <a:rPr lang="en-US" kern="100">
                <a:latin typeface="Tahoma" panose="020B0604030504040204" pitchFamily="34" charset="0"/>
                <a:ea typeface="Tahoma" panose="020B0604030504040204" pitchFamily="34" charset="0"/>
                <a:cs typeface="Tahoma" panose="020B0604030504040204" pitchFamily="34" charset="0"/>
              </a:rPr>
              <a:t>  + </a:t>
            </a:r>
            <a:r>
              <a:rPr lang="en-US" sz="1800" kern="100">
                <a:effectLst/>
                <a:latin typeface="Tahoma" panose="020B0604030504040204" pitchFamily="34" charset="0"/>
                <a:ea typeface="Tahoma" panose="020B0604030504040204" pitchFamily="34" charset="0"/>
                <a:cs typeface="Tahoma" panose="020B0604030504040204" pitchFamily="34" charset="0"/>
              </a:rPr>
              <a:t>Hỗ trợ tìm kiếm, thống kê và báo cáo dữ liệu chuỗi cung ứng.</a:t>
            </a:r>
          </a:p>
        </p:txBody>
      </p:sp>
      <p:sp>
        <p:nvSpPr>
          <p:cNvPr id="8" name="Title 4">
            <a:extLst>
              <a:ext uri="{FF2B5EF4-FFF2-40B4-BE49-F238E27FC236}">
                <a16:creationId xmlns:a16="http://schemas.microsoft.com/office/drawing/2014/main" id="{0C4E6554-2EA9-7180-5D05-33661093DAFE}"/>
              </a:ext>
            </a:extLst>
          </p:cNvPr>
          <p:cNvSpPr txBox="1">
            <a:spLocks/>
          </p:cNvSpPr>
          <p:nvPr/>
        </p:nvSpPr>
        <p:spPr>
          <a:xfrm>
            <a:off x="331693" y="274955"/>
            <a:ext cx="4276402"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latin typeface="Tahoma" panose="020B0604030504040204" pitchFamily="34" charset="0"/>
                <a:ea typeface="Tahoma" panose="020B0604030504040204" pitchFamily="34" charset="0"/>
                <a:cs typeface="Tahoma" panose="020B0604030504040204" pitchFamily="34" charset="0"/>
              </a:rPr>
              <a:t>1. CƠ SỞ LÝ THUYẾT</a:t>
            </a: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Footer Placeholder 3">
            <a:extLst>
              <a:ext uri="{FF2B5EF4-FFF2-40B4-BE49-F238E27FC236}">
                <a16:creationId xmlns:a16="http://schemas.microsoft.com/office/drawing/2014/main" id="{24F774B5-C79E-C2AE-F97C-D8F6F9BE87CC}"/>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Tahoma" panose="020B0604030504040204" pitchFamily="34" charset="0"/>
                <a:ea typeface="Tahoma" panose="020B0604030504040204" pitchFamily="34" charset="0"/>
                <a:cs typeface="Tahoma" panose="020B0604030504040204" pitchFamily="34" charset="0"/>
              </a:rPr>
              <a:t>XÂY DỰNG HỆ THỐNG QUẢN LÝ CHUỖI CUNG ỨNG NGÀNH GỐM SỨ VIỆT NAM</a:t>
            </a:r>
            <a:endParaRPr lang="en-US" sz="800">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logo with a dolphin&#10;&#10;AI-generated content may be incorrect.">
            <a:extLst>
              <a:ext uri="{FF2B5EF4-FFF2-40B4-BE49-F238E27FC236}">
                <a16:creationId xmlns:a16="http://schemas.microsoft.com/office/drawing/2014/main" id="{E1DA0D9C-9011-E2B9-18E9-C362B7942256}"/>
              </a:ext>
            </a:extLst>
          </p:cNvPr>
          <p:cNvPicPr>
            <a:picLocks noChangeAspect="1"/>
          </p:cNvPicPr>
          <p:nvPr/>
        </p:nvPicPr>
        <p:blipFill>
          <a:blip r:embed="rId2"/>
          <a:stretch>
            <a:fillRect/>
          </a:stretch>
        </p:blipFill>
        <p:spPr>
          <a:xfrm>
            <a:off x="9474396" y="3245142"/>
            <a:ext cx="1949069" cy="1949069"/>
          </a:xfrm>
          <a:prstGeom prst="rect">
            <a:avLst/>
          </a:prstGeom>
        </p:spPr>
      </p:pic>
    </p:spTree>
    <p:extLst>
      <p:ext uri="{BB962C8B-B14F-4D97-AF65-F5344CB8AC3E}">
        <p14:creationId xmlns:p14="http://schemas.microsoft.com/office/powerpoint/2010/main" val="136613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1744</TotalTime>
  <Words>2141</Words>
  <Application>Microsoft Office PowerPoint</Application>
  <PresentationFormat>Widescreen</PresentationFormat>
  <Paragraphs>193</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等线</vt:lpstr>
      <vt:lpstr>Abadi</vt:lpstr>
      <vt:lpstr>Arial</vt:lpstr>
      <vt:lpstr>Calibri</vt:lpstr>
      <vt:lpstr>Posterama Text Black</vt:lpstr>
      <vt:lpstr>Posterama Text SemiBold</vt:lpstr>
      <vt:lpstr>Tahoma</vt:lpstr>
      <vt:lpstr>Custom​​</vt:lpstr>
      <vt:lpstr>TRƯỜNG ĐẠI HỌC TRÀ VINH TRƯỜNG KỸ THUẬT VÀ CÔNG NGHỆ  </vt:lpstr>
      <vt:lpstr>NỘI DUNG</vt:lpstr>
      <vt:lpstr>XÂY DỰNG HỆ THỐNG QUẢN LÝ  CHUỖI CUNG ỨNG NGÀNH GỐM SỨ  VIỆT NAM</vt:lpstr>
      <vt:lpstr>PowerPoint Presentation</vt:lpstr>
      <vt:lpstr>1. CƠ SỞ LÝ THUYẾT</vt:lpstr>
      <vt:lpstr>PowerPoint Presentation</vt:lpstr>
      <vt:lpstr>PowerPoint Presentation</vt:lpstr>
      <vt:lpstr>PowerPoint Presentation</vt:lpstr>
      <vt:lpstr>PowerPoint Presentation</vt:lpstr>
      <vt:lpstr>2. 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HIỆN THỰC HÓA NGHIÊN CỨU</vt:lpstr>
      <vt:lpstr>3. HIỆN THỰC HÓA NGHIÊN CỨU</vt:lpstr>
      <vt:lpstr>3. HIỆN THỰC HÓA NGHIÊN CỨU</vt:lpstr>
      <vt:lpstr>4. KẾT LUẬN VÀ PHÁT TRIỂN</vt:lpstr>
      <vt:lpstr>4. KẾT LUẬN VÀ PHÁT TRIỂN</vt:lpstr>
      <vt:lpstr>4. KẾT LUẬN VÀ PHÁT TRIỂN</vt:lpstr>
      <vt:lpstr>4. KẾT LUẬN VÀ PHÁT TRIỂN</vt:lpstr>
      <vt:lpstr>PowerPoint Presentation</vt:lpstr>
      <vt:lpstr>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114</cp:revision>
  <dcterms:created xsi:type="dcterms:W3CDTF">2024-01-14T03:31:11Z</dcterms:created>
  <dcterms:modified xsi:type="dcterms:W3CDTF">2025-09-04T07:51:02Z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